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6" r:id="rId12"/>
    <p:sldId id="277" r:id="rId13"/>
    <p:sldId id="270" r:id="rId14"/>
    <p:sldId id="271" r:id="rId15"/>
    <p:sldId id="278" r:id="rId16"/>
    <p:sldId id="273" r:id="rId17"/>
    <p:sldId id="272" r:id="rId18"/>
    <p:sldId id="279" r:id="rId19"/>
    <p:sldId id="274" r:id="rId20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D29EE-466E-4F80-9734-45651F2AA225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6EE14-B65A-4B0F-AE4A-047524E2FD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053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97EB0-2097-4785-973A-6F557E989C3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C93B1-8303-4DBE-BFAB-F003EB74C2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85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477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18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453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82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C93B1-8303-4DBE-BFAB-F003EB74C26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2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6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72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24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1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23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6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70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0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7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68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C4DF-BC6F-46AF-AA15-FDFA66D9914F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B882-59BC-4E05-BA27-E7AEE4BA90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0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sz="4900" b="1" dirty="0" smtClean="0">
                <a:solidFill>
                  <a:schemeClr val="accent3"/>
                </a:solidFill>
              </a:rPr>
              <a:t>Výzva Místní akční skupiny k předkládání žádostí o podporu</a:t>
            </a:r>
            <a:br>
              <a:rPr lang="cs-CZ" sz="4900" b="1" dirty="0" smtClean="0">
                <a:solidFill>
                  <a:schemeClr val="accent3"/>
                </a:solidFill>
              </a:rPr>
            </a:br>
            <a:r>
              <a:rPr lang="cs-CZ" sz="4900" b="1" dirty="0" smtClean="0">
                <a:solidFill>
                  <a:schemeClr val="accent4">
                    <a:lumMod val="75000"/>
                  </a:schemeClr>
                </a:solidFill>
              </a:rPr>
              <a:t>Prorodinná opatření</a:t>
            </a:r>
            <a:endParaRPr lang="cs-CZ" sz="49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71" y="665884"/>
            <a:ext cx="487380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65885"/>
            <a:ext cx="1728192" cy="9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4941888"/>
            <a:ext cx="6400800" cy="64770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 rámci Operačního programu Zaměstnanost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Cílové skupiny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pPr algn="just"/>
            <a:endParaRPr lang="cs-CZ" sz="2000" b="1" dirty="0" smtClean="0">
              <a:solidFill>
                <a:schemeClr val="accent3"/>
              </a:solidFill>
            </a:endParaRPr>
          </a:p>
          <a:p>
            <a:pPr algn="l"/>
            <a:r>
              <a:rPr lang="cs-CZ" sz="2200" b="1" dirty="0" smtClean="0">
                <a:solidFill>
                  <a:schemeClr val="accent3"/>
                </a:solidFill>
              </a:rPr>
              <a:t>Osoby pečující o malé děti –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Osoby pečující o osobu mladší 15 let</a:t>
            </a:r>
          </a:p>
          <a:p>
            <a:pPr algn="just"/>
            <a:endParaRPr lang="cs-CZ" sz="2000" b="1" dirty="0" smtClean="0">
              <a:solidFill>
                <a:schemeClr val="accent3"/>
              </a:solidFill>
            </a:endParaRPr>
          </a:p>
          <a:p>
            <a:pPr algn="l"/>
            <a:r>
              <a:rPr lang="cs-CZ" sz="2200" b="1" dirty="0" smtClean="0">
                <a:solidFill>
                  <a:schemeClr val="accent3"/>
                </a:solidFill>
              </a:rPr>
              <a:t>Osoby vracející se na trh práce po návratu z mateřské/rodičovské dovolené –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Osoby, které nevykonávaly zaměstnání nebo samostatnou výdělečnou činnost po dobu mateřské/rodičovské dovolené, a v řádu měsíců se u nich očekává návrat na trh práce.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cs-CZ" sz="2000" dirty="0">
                <a:solidFill>
                  <a:schemeClr val="accent3"/>
                </a:solidFill>
              </a:rPr>
              <a:t>	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25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200" b="1" dirty="0">
                <a:solidFill>
                  <a:schemeClr val="tx2">
                    <a:lumMod val="75000"/>
                  </a:schemeClr>
                </a:solidFill>
              </a:rPr>
              <a:t>Podmínky vymezující cílovou skupinu rodičů využívajících služeb péče o děti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(1)</a:t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72608"/>
          </a:xfrm>
        </p:spPr>
        <p:txBody>
          <a:bodyPr>
            <a:noAutofit/>
          </a:bodyPr>
          <a:lstStyle/>
          <a:p>
            <a:pPr algn="l"/>
            <a:r>
              <a:rPr lang="pl-PL" sz="2000" dirty="0" smtClean="0">
                <a:solidFill>
                  <a:schemeClr val="tx1"/>
                </a:solidFill>
              </a:rPr>
              <a:t>-  musí být zajištěna </a:t>
            </a:r>
            <a:r>
              <a:rPr lang="pl-PL" sz="2000" b="1" dirty="0">
                <a:solidFill>
                  <a:schemeClr val="tx1"/>
                </a:solidFill>
              </a:rPr>
              <a:t>vazba na trh práce </a:t>
            </a:r>
            <a:endParaRPr lang="pl-PL" sz="20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-  pro </a:t>
            </a:r>
            <a:r>
              <a:rPr lang="cs-CZ" sz="2000" dirty="0">
                <a:solidFill>
                  <a:schemeClr val="tx1"/>
                </a:solidFill>
              </a:rPr>
              <a:t>každé dítě </a:t>
            </a:r>
            <a:r>
              <a:rPr lang="cs-CZ" sz="2000" dirty="0" smtClean="0">
                <a:solidFill>
                  <a:schemeClr val="tx1"/>
                </a:solidFill>
              </a:rPr>
              <a:t> -  </a:t>
            </a:r>
            <a:r>
              <a:rPr lang="cs-CZ" sz="2000" b="1" dirty="0" smtClean="0">
                <a:solidFill>
                  <a:schemeClr val="tx1"/>
                </a:solidFill>
              </a:rPr>
              <a:t>písemně </a:t>
            </a:r>
            <a:r>
              <a:rPr lang="cs-CZ" sz="2000" b="1" dirty="0">
                <a:solidFill>
                  <a:schemeClr val="tx1"/>
                </a:solidFill>
              </a:rPr>
              <a:t>doloženo, že oba rodiče </a:t>
            </a:r>
            <a:r>
              <a:rPr lang="cs-CZ" sz="2000" dirty="0">
                <a:solidFill>
                  <a:schemeClr val="tx1"/>
                </a:solidFill>
              </a:rPr>
              <a:t>(resp. jiné osoby pečující o dítě ve společné domácnosti) </a:t>
            </a:r>
            <a:r>
              <a:rPr lang="cs-CZ" sz="2000" dirty="0" smtClean="0">
                <a:solidFill>
                  <a:schemeClr val="tx1"/>
                </a:solidFill>
              </a:rPr>
              <a:t>splňují: 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i="1" dirty="0" smtClean="0">
                <a:solidFill>
                  <a:schemeClr val="tx1"/>
                </a:solidFill>
              </a:rPr>
              <a:t>1) </a:t>
            </a:r>
            <a:r>
              <a:rPr lang="cs-CZ" sz="2000" i="1" dirty="0">
                <a:solidFill>
                  <a:schemeClr val="tx1"/>
                </a:solidFill>
              </a:rPr>
              <a:t>jsou </a:t>
            </a:r>
            <a:r>
              <a:rPr lang="cs-CZ" sz="2000" b="1" i="1" dirty="0">
                <a:solidFill>
                  <a:schemeClr val="tx1"/>
                </a:solidFill>
              </a:rPr>
              <a:t>zaměstnaní</a:t>
            </a:r>
            <a:r>
              <a:rPr lang="cs-CZ" sz="2000" i="1" dirty="0">
                <a:solidFill>
                  <a:schemeClr val="tx1"/>
                </a:solidFill>
              </a:rPr>
              <a:t>, vykonávají </a:t>
            </a:r>
            <a:r>
              <a:rPr lang="cs-CZ" sz="2000" b="1" i="1" dirty="0">
                <a:solidFill>
                  <a:schemeClr val="tx1"/>
                </a:solidFill>
              </a:rPr>
              <a:t>podnikatelskou činnost</a:t>
            </a:r>
            <a:r>
              <a:rPr lang="cs-CZ" sz="2000" i="1" dirty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cs-CZ" sz="2000" i="1" dirty="0" smtClean="0">
                <a:solidFill>
                  <a:schemeClr val="tx1"/>
                </a:solidFill>
              </a:rPr>
              <a:t>2) </a:t>
            </a:r>
            <a:r>
              <a:rPr lang="cs-CZ" sz="2000" i="1" dirty="0">
                <a:solidFill>
                  <a:schemeClr val="tx1"/>
                </a:solidFill>
              </a:rPr>
              <a:t>v případě nezaměstnanosti si </a:t>
            </a:r>
            <a:r>
              <a:rPr lang="cs-CZ" sz="2000" b="1" i="1" dirty="0">
                <a:solidFill>
                  <a:schemeClr val="tx1"/>
                </a:solidFill>
              </a:rPr>
              <a:t>zaměstnání aktivně hledají</a:t>
            </a:r>
            <a:r>
              <a:rPr lang="cs-CZ" sz="2000" i="1" dirty="0">
                <a:solidFill>
                  <a:schemeClr val="tx1"/>
                </a:solidFill>
              </a:rPr>
              <a:t>, jsou zapojeni v procesu </a:t>
            </a:r>
            <a:r>
              <a:rPr lang="cs-CZ" sz="2000" b="1" i="1" dirty="0">
                <a:solidFill>
                  <a:schemeClr val="tx1"/>
                </a:solidFill>
              </a:rPr>
              <a:t>vzdělávání či rekvalifikace</a:t>
            </a:r>
            <a:r>
              <a:rPr lang="cs-CZ" sz="2000" i="1" dirty="0">
                <a:solidFill>
                  <a:schemeClr val="tx1"/>
                </a:solidFill>
              </a:rPr>
              <a:t>. </a:t>
            </a:r>
            <a:endParaRPr lang="cs-CZ" sz="2000" i="1" dirty="0" smtClean="0">
              <a:solidFill>
                <a:schemeClr val="tx1"/>
              </a:solidFill>
            </a:endParaRPr>
          </a:p>
          <a:p>
            <a:pPr algn="l"/>
            <a:endParaRPr lang="cs-CZ" sz="2000" i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Osoby </a:t>
            </a:r>
            <a:r>
              <a:rPr lang="cs-CZ" sz="2000" b="1" dirty="0">
                <a:solidFill>
                  <a:schemeClr val="tx1"/>
                </a:solidFill>
              </a:rPr>
              <a:t>pečující </a:t>
            </a:r>
            <a:r>
              <a:rPr lang="cs-CZ" sz="2000" dirty="0">
                <a:solidFill>
                  <a:schemeClr val="tx1"/>
                </a:solidFill>
              </a:rPr>
              <a:t>o dítě jsou </a:t>
            </a:r>
            <a:r>
              <a:rPr lang="cs-CZ" sz="2000" b="1" dirty="0">
                <a:solidFill>
                  <a:schemeClr val="tx1"/>
                </a:solidFill>
              </a:rPr>
              <a:t>uvedeny v přihlášce dítěte do </a:t>
            </a:r>
            <a:r>
              <a:rPr lang="cs-CZ" sz="2000" b="1" dirty="0" smtClean="0">
                <a:solidFill>
                  <a:schemeClr val="tx1"/>
                </a:solidFill>
              </a:rPr>
              <a:t>zařízení </a:t>
            </a:r>
            <a:r>
              <a:rPr lang="cs-CZ" sz="2000" dirty="0" smtClean="0">
                <a:solidFill>
                  <a:schemeClr val="tx1"/>
                </a:solidFill>
              </a:rPr>
              <a:t>+ </a:t>
            </a:r>
            <a:r>
              <a:rPr lang="cs-CZ" sz="2000" b="1" dirty="0" smtClean="0">
                <a:solidFill>
                  <a:schemeClr val="tx1"/>
                </a:solidFill>
              </a:rPr>
              <a:t>doklady</a:t>
            </a:r>
            <a:r>
              <a:rPr lang="cs-CZ" sz="20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i="1" dirty="0" smtClean="0">
                <a:solidFill>
                  <a:schemeClr val="tx1"/>
                </a:solidFill>
              </a:rPr>
              <a:t>zaměstnaný </a:t>
            </a:r>
            <a:r>
              <a:rPr lang="cs-CZ" sz="2000" b="1" i="1" dirty="0">
                <a:solidFill>
                  <a:schemeClr val="tx1"/>
                </a:solidFill>
              </a:rPr>
              <a:t>rodič </a:t>
            </a: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>
                <a:solidFill>
                  <a:schemeClr val="tx1"/>
                </a:solidFill>
              </a:rPr>
              <a:t>potvrzení zaměstnavatele o </a:t>
            </a:r>
            <a:r>
              <a:rPr lang="cs-CZ" sz="2000" dirty="0" err="1" smtClean="0">
                <a:solidFill>
                  <a:schemeClr val="tx1"/>
                </a:solidFill>
              </a:rPr>
              <a:t>prac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  <a:r>
              <a:rPr lang="cs-CZ" sz="2000" dirty="0">
                <a:solidFill>
                  <a:schemeClr val="tx1"/>
                </a:solidFill>
              </a:rPr>
              <a:t>poměru (pracovní smlouva, DPP, </a:t>
            </a:r>
            <a:r>
              <a:rPr lang="cs-CZ" sz="2000" dirty="0" smtClean="0">
                <a:solidFill>
                  <a:schemeClr val="tx1"/>
                </a:solidFill>
              </a:rPr>
              <a:t>DPČ); </a:t>
            </a:r>
            <a:r>
              <a:rPr lang="cs-CZ" sz="2000" dirty="0">
                <a:solidFill>
                  <a:schemeClr val="tx1"/>
                </a:solidFill>
              </a:rPr>
              <a:t>OSVČ </a:t>
            </a: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>
                <a:solidFill>
                  <a:schemeClr val="tx1"/>
                </a:solidFill>
              </a:rPr>
              <a:t>potvrzení ČSSZ o úhradě odvodů na sociální pojištění 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i="1" dirty="0" smtClean="0">
                <a:solidFill>
                  <a:schemeClr val="tx1"/>
                </a:solidFill>
              </a:rPr>
              <a:t>nezaměstnaný </a:t>
            </a:r>
            <a:r>
              <a:rPr lang="cs-CZ" sz="2000" b="1" i="1" dirty="0">
                <a:solidFill>
                  <a:schemeClr val="tx1"/>
                </a:solidFill>
              </a:rPr>
              <a:t>rodič </a:t>
            </a:r>
            <a:r>
              <a:rPr lang="cs-CZ" sz="2000" b="1" i="1" dirty="0" smtClean="0">
                <a:solidFill>
                  <a:schemeClr val="tx1"/>
                </a:solidFill>
              </a:rPr>
              <a:t>(či </a:t>
            </a:r>
            <a:r>
              <a:rPr lang="cs-CZ" sz="2000" b="1" i="1" dirty="0">
                <a:solidFill>
                  <a:schemeClr val="tx1"/>
                </a:solidFill>
              </a:rPr>
              <a:t>jiná pečující osoba) </a:t>
            </a: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>
                <a:solidFill>
                  <a:schemeClr val="tx1"/>
                </a:solidFill>
              </a:rPr>
              <a:t>potvrzení z ÚP </a:t>
            </a:r>
            <a:r>
              <a:rPr lang="cs-CZ" sz="2000" dirty="0" smtClean="0">
                <a:solidFill>
                  <a:schemeClr val="tx1"/>
                </a:solidFill>
              </a:rPr>
              <a:t>ČR; </a:t>
            </a:r>
            <a:r>
              <a:rPr lang="cs-CZ" sz="2000" dirty="0">
                <a:solidFill>
                  <a:schemeClr val="tx1"/>
                </a:solidFill>
              </a:rPr>
              <a:t>osoby v procesu vzdělávání </a:t>
            </a: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>
                <a:solidFill>
                  <a:schemeClr val="tx1"/>
                </a:solidFill>
              </a:rPr>
              <a:t>potvrzení o studiu 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i="1" dirty="0" smtClean="0">
                <a:solidFill>
                  <a:schemeClr val="tx1"/>
                </a:solidFill>
              </a:rPr>
              <a:t>osoby </a:t>
            </a:r>
            <a:r>
              <a:rPr lang="cs-CZ" sz="2000" b="1" i="1" dirty="0">
                <a:solidFill>
                  <a:schemeClr val="tx1"/>
                </a:solidFill>
              </a:rPr>
              <a:t>absolvující rekvalifikační kurz </a:t>
            </a: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>
                <a:solidFill>
                  <a:schemeClr val="tx1"/>
                </a:solidFill>
              </a:rPr>
              <a:t>potvrzení o účasti na rekvalifikačním kurzu </a:t>
            </a:r>
            <a:r>
              <a:rPr lang="cs-CZ" sz="2000" dirty="0" smtClean="0">
                <a:solidFill>
                  <a:schemeClr val="tx1"/>
                </a:solidFill>
              </a:rPr>
              <a:t>/certifikát o ukončení/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  <a:p>
            <a:pPr algn="just"/>
            <a:r>
              <a:rPr lang="cs-CZ" sz="2000" dirty="0" smtClean="0"/>
              <a:t> </a:t>
            </a:r>
            <a:endParaRPr lang="cs-CZ" sz="2000" b="1" dirty="0" smtClean="0">
              <a:solidFill>
                <a:schemeClr val="accent3"/>
              </a:solidFill>
            </a:endParaRPr>
          </a:p>
          <a:p>
            <a:pPr algn="l"/>
            <a:r>
              <a:rPr lang="cs-CZ" sz="2000" dirty="0">
                <a:solidFill>
                  <a:schemeClr val="accent3"/>
                </a:solidFill>
              </a:rPr>
              <a:t>	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6400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Podmínky </a:t>
            </a:r>
            <a:r>
              <a:rPr lang="cs-CZ" sz="3200" b="1" dirty="0">
                <a:solidFill>
                  <a:schemeClr val="tx2">
                    <a:lumMod val="75000"/>
                  </a:schemeClr>
                </a:solidFill>
              </a:rPr>
              <a:t>vymezující cílovou skupinu rodičů využívajících služeb péče o děti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(2)</a:t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136904" cy="4680520"/>
          </a:xfrm>
        </p:spPr>
        <p:txBody>
          <a:bodyPr>
            <a:noAutofit/>
          </a:bodyPr>
          <a:lstStyle/>
          <a:p>
            <a:pPr algn="l"/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Podmínky</a:t>
            </a:r>
            <a:r>
              <a:rPr lang="cs-CZ" sz="2000" dirty="0">
                <a:solidFill>
                  <a:schemeClr val="tx1"/>
                </a:solidFill>
              </a:rPr>
              <a:t>, pro </a:t>
            </a:r>
            <a:r>
              <a:rPr lang="cs-CZ" sz="2000" b="1" i="1" dirty="0">
                <a:solidFill>
                  <a:schemeClr val="tx1"/>
                </a:solidFill>
              </a:rPr>
              <a:t>dokládání vazby rodičů na trh </a:t>
            </a:r>
            <a:r>
              <a:rPr lang="cs-CZ" sz="2000" b="1" i="1" dirty="0" smtClean="0">
                <a:solidFill>
                  <a:schemeClr val="tx1"/>
                </a:solidFill>
              </a:rPr>
              <a:t>práce:</a:t>
            </a:r>
          </a:p>
          <a:p>
            <a:pPr algn="l"/>
            <a:endParaRPr lang="cs-CZ" sz="2000" i="1" dirty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- doložení </a:t>
            </a:r>
            <a:r>
              <a:rPr lang="cs-CZ" sz="2000" b="1" dirty="0">
                <a:solidFill>
                  <a:schemeClr val="tx1"/>
                </a:solidFill>
              </a:rPr>
              <a:t>před přijetím dítěte </a:t>
            </a:r>
            <a:r>
              <a:rPr lang="cs-CZ" sz="2000" dirty="0">
                <a:solidFill>
                  <a:schemeClr val="tx1"/>
                </a:solidFill>
              </a:rPr>
              <a:t>do </a:t>
            </a:r>
            <a:r>
              <a:rPr lang="cs-CZ" sz="2000" dirty="0" smtClean="0">
                <a:solidFill>
                  <a:schemeClr val="tx1"/>
                </a:solidFill>
              </a:rPr>
              <a:t>zařízení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- musí </a:t>
            </a:r>
            <a:r>
              <a:rPr lang="cs-CZ" sz="2000" dirty="0">
                <a:solidFill>
                  <a:schemeClr val="tx1"/>
                </a:solidFill>
              </a:rPr>
              <a:t>pokrývat </a:t>
            </a:r>
            <a:r>
              <a:rPr lang="cs-CZ" sz="2000" b="1" dirty="0">
                <a:solidFill>
                  <a:schemeClr val="tx1"/>
                </a:solidFill>
              </a:rPr>
              <a:t>celé období </a:t>
            </a:r>
            <a:r>
              <a:rPr lang="cs-CZ" sz="2000" dirty="0">
                <a:solidFill>
                  <a:schemeClr val="tx1"/>
                </a:solidFill>
              </a:rPr>
              <a:t>docházky dítěte </a:t>
            </a:r>
            <a:r>
              <a:rPr lang="cs-CZ" sz="2000" dirty="0" smtClean="0">
                <a:solidFill>
                  <a:schemeClr val="tx1"/>
                </a:solidFill>
              </a:rPr>
              <a:t>(+aktualizace)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-  potvrzení </a:t>
            </a:r>
            <a:r>
              <a:rPr lang="cs-CZ" sz="2000" dirty="0">
                <a:solidFill>
                  <a:schemeClr val="tx1"/>
                </a:solidFill>
              </a:rPr>
              <a:t>budou </a:t>
            </a:r>
            <a:r>
              <a:rPr lang="cs-CZ" sz="2000" b="1" dirty="0">
                <a:solidFill>
                  <a:schemeClr val="tx1"/>
                </a:solidFill>
              </a:rPr>
              <a:t>předmětem kontroly na místě </a:t>
            </a:r>
            <a:r>
              <a:rPr lang="cs-CZ" sz="2000" dirty="0" smtClean="0">
                <a:solidFill>
                  <a:schemeClr val="tx1"/>
                </a:solidFill>
              </a:rPr>
              <a:t>(možnost i doložení v rámci zpráv o realizaci projektu)</a:t>
            </a:r>
            <a:endParaRPr lang="cs-CZ" sz="2000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endParaRPr lang="cs-CZ" sz="2000" dirty="0"/>
          </a:p>
          <a:p>
            <a:pPr algn="l"/>
            <a:endParaRPr lang="cs-CZ" sz="2000" i="1" dirty="0">
              <a:solidFill>
                <a:srgbClr val="FF0000"/>
              </a:solidFill>
            </a:endParaRPr>
          </a:p>
          <a:p>
            <a:pPr algn="just"/>
            <a:r>
              <a:rPr lang="cs-CZ" sz="2000" dirty="0" smtClean="0"/>
              <a:t> </a:t>
            </a:r>
            <a:endParaRPr lang="cs-CZ" sz="2000" b="1" dirty="0" smtClean="0">
              <a:solidFill>
                <a:schemeClr val="accent3"/>
              </a:solidFill>
            </a:endParaRPr>
          </a:p>
          <a:p>
            <a:pPr algn="l"/>
            <a:r>
              <a:rPr lang="cs-CZ" sz="2000" dirty="0">
                <a:solidFill>
                  <a:schemeClr val="accent3"/>
                </a:solidFill>
              </a:rPr>
              <a:t>	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1227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Časová způsobilost výdajů</a:t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pPr algn="l"/>
            <a:endParaRPr lang="cs-CZ" sz="2400" b="1" dirty="0" smtClean="0">
              <a:solidFill>
                <a:srgbClr val="FF0000"/>
              </a:solidFill>
            </a:endParaRPr>
          </a:p>
          <a:p>
            <a:pPr algn="l"/>
            <a:endParaRPr lang="cs-CZ" sz="2400" b="1" dirty="0">
              <a:solidFill>
                <a:srgbClr val="FF0000"/>
              </a:solidFill>
            </a:endParaRPr>
          </a:p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Datum </a:t>
            </a:r>
            <a:r>
              <a:rPr lang="cs-CZ" sz="2400" b="1" dirty="0">
                <a:solidFill>
                  <a:srgbClr val="FF0000"/>
                </a:solidFill>
              </a:rPr>
              <a:t>zahájení realizace projektu nesmí předcházet datu vyhlášení příslušné výzvy MAS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</a:p>
          <a:p>
            <a:pPr algn="l"/>
            <a:endParaRPr lang="cs-CZ" sz="2400" b="1" dirty="0">
              <a:solidFill>
                <a:srgbClr val="FF0000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V </a:t>
            </a:r>
            <a:r>
              <a:rPr lang="cs-CZ" sz="2400" dirty="0">
                <a:solidFill>
                  <a:schemeClr val="tx1"/>
                </a:solidFill>
              </a:rPr>
              <a:t>případě podpory poskytované v režimu blokové výjimky ze zákazu veřejné podpory může platit omezení, že zahájení realizace projektu musí následovat po termínu předložení žádosti o podporu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>
                <a:solidFill>
                  <a:schemeClr val="accent3"/>
                </a:solidFill>
              </a:rPr>
              <a:t>	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9484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Věcná způsobilost výdajů</a:t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/>
              <a:t>Podrobnosti viz </a:t>
            </a:r>
            <a:r>
              <a:rPr lang="cs-CZ" sz="1600" b="1" dirty="0" smtClean="0">
                <a:solidFill>
                  <a:schemeClr val="accent3"/>
                </a:solidFill>
              </a:rPr>
              <a:t>Specifická část </a:t>
            </a:r>
            <a:r>
              <a:rPr lang="cs-CZ" sz="1600" b="1" dirty="0">
                <a:solidFill>
                  <a:schemeClr val="accent3"/>
                </a:solidFill>
              </a:rPr>
              <a:t>pravidel pro žadatele a příjemce v rámci Operačního programu </a:t>
            </a:r>
            <a:r>
              <a:rPr lang="cs-CZ" sz="1600" b="1" dirty="0" smtClean="0">
                <a:solidFill>
                  <a:schemeClr val="accent3"/>
                </a:solidFill>
              </a:rPr>
              <a:t>Zaměstnanost </a:t>
            </a:r>
            <a:endParaRPr lang="cs-CZ" sz="1600" b="1" dirty="0">
              <a:solidFill>
                <a:schemeClr val="accent3"/>
              </a:solidFill>
            </a:endParaRPr>
          </a:p>
          <a:p>
            <a:pPr algn="l"/>
            <a:r>
              <a:rPr lang="cs-CZ" sz="1800" b="1" dirty="0" smtClean="0">
                <a:solidFill>
                  <a:srgbClr val="FF0000"/>
                </a:solidFill>
              </a:rPr>
              <a:t>Kategorie způsobilých výdajů: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Osobní náklady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Cestovné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Nákup zařízení a vybavení a spotřebního materiálu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Nájem či leasing zařízení a vybavení, budov</a:t>
            </a: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cs-CZ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Odpisy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Drobné stavební úpravy </a:t>
            </a:r>
            <a:r>
              <a:rPr lang="cs-CZ" sz="1600" b="1" dirty="0" smtClean="0">
                <a:solidFill>
                  <a:schemeClr val="tx1"/>
                </a:solidFill>
              </a:rPr>
              <a:t>(pozn.: způsobilost pouze v případě, že cena všech dokončených stavebních úprav v jednom zdaňovacím období nepřesáhne v úhrnu 40 000 Kč na každou účetní položku majetku)</a:t>
            </a:r>
          </a:p>
          <a:p>
            <a:pPr algn="l"/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Nákup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služeb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Přímá podpora cílové skupiny</a:t>
            </a:r>
          </a:p>
          <a:p>
            <a:pPr algn="l"/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DPH, Finanční výdaje, správní a jiné poplatky</a:t>
            </a:r>
            <a:endParaRPr lang="cs-CZ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7053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</a:rPr>
              <a:t>Podmínky 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</a:rPr>
              <a:t>vykazování některých nákladů v aktivitě 5 Podpora prorodinných opatření </a:t>
            </a: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27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b="1" i="1" dirty="0" smtClean="0">
                <a:solidFill>
                  <a:schemeClr val="tx1"/>
                </a:solidFill>
              </a:rPr>
              <a:t>výdaje bez přímého vztahu </a:t>
            </a:r>
            <a:r>
              <a:rPr lang="cs-CZ" sz="2000" b="1" i="1" dirty="0">
                <a:solidFill>
                  <a:schemeClr val="tx1"/>
                </a:solidFill>
              </a:rPr>
              <a:t>k cílové </a:t>
            </a:r>
            <a:r>
              <a:rPr lang="cs-CZ" sz="2000" b="1" i="1" dirty="0" smtClean="0">
                <a:solidFill>
                  <a:schemeClr val="tx1"/>
                </a:solidFill>
              </a:rPr>
              <a:t>skupině (rodiče dětí) </a:t>
            </a:r>
            <a:r>
              <a:rPr lang="cs-CZ" sz="2000" b="1" i="1" dirty="0">
                <a:solidFill>
                  <a:schemeClr val="tx1"/>
                </a:solidFill>
              </a:rPr>
              <a:t>nejsou způsobilými náklady projektu</a:t>
            </a:r>
            <a:r>
              <a:rPr lang="cs-CZ" sz="2000" dirty="0">
                <a:solidFill>
                  <a:schemeClr val="tx1"/>
                </a:solidFill>
              </a:rPr>
              <a:t> (např. stravné dětí, jízdné či případné </a:t>
            </a:r>
            <a:r>
              <a:rPr lang="cs-CZ" sz="2000" dirty="0" smtClean="0">
                <a:solidFill>
                  <a:schemeClr val="tx1"/>
                </a:solidFill>
              </a:rPr>
              <a:t>vstupné - nedávat ani do </a:t>
            </a:r>
            <a:r>
              <a:rPr lang="cs-CZ" sz="2000" dirty="0">
                <a:solidFill>
                  <a:schemeClr val="tx1"/>
                </a:solidFill>
              </a:rPr>
              <a:t>rozpočtu </a:t>
            </a:r>
            <a:r>
              <a:rPr lang="cs-CZ" sz="2000" dirty="0" smtClean="0">
                <a:solidFill>
                  <a:schemeClr val="tx1"/>
                </a:solidFill>
              </a:rPr>
              <a:t>projektu) 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- </a:t>
            </a:r>
            <a:r>
              <a:rPr lang="cs-CZ" sz="2000" b="1" i="1" dirty="0">
                <a:solidFill>
                  <a:schemeClr val="tx1"/>
                </a:solidFill>
              </a:rPr>
              <a:t>cestovné pečujících/doprovázejících osob </a:t>
            </a:r>
            <a:r>
              <a:rPr lang="cs-CZ" sz="2000" dirty="0" smtClean="0">
                <a:solidFill>
                  <a:schemeClr val="tx1"/>
                </a:solidFill>
              </a:rPr>
              <a:t>- nepřímé náklady 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b="1" i="1" dirty="0" smtClean="0">
                <a:solidFill>
                  <a:schemeClr val="tx1"/>
                </a:solidFill>
              </a:rPr>
              <a:t>- společná doprava </a:t>
            </a:r>
            <a:r>
              <a:rPr lang="cs-CZ" sz="2000" b="1" i="1" dirty="0">
                <a:solidFill>
                  <a:schemeClr val="tx1"/>
                </a:solidFill>
              </a:rPr>
              <a:t>dětí </a:t>
            </a:r>
            <a:r>
              <a:rPr lang="cs-CZ" sz="2000" dirty="0" smtClean="0">
                <a:solidFill>
                  <a:schemeClr val="tx1"/>
                </a:solidFill>
              </a:rPr>
              <a:t>-  </a:t>
            </a:r>
            <a:r>
              <a:rPr lang="cs-CZ" sz="2000" dirty="0">
                <a:solidFill>
                  <a:schemeClr val="tx1"/>
                </a:solidFill>
              </a:rPr>
              <a:t>nutno využít službu </a:t>
            </a:r>
            <a:r>
              <a:rPr lang="cs-CZ" sz="2000" dirty="0" smtClean="0">
                <a:solidFill>
                  <a:schemeClr val="tx1"/>
                </a:solidFill>
              </a:rPr>
              <a:t>dopravce 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b="1" i="1" dirty="0" smtClean="0">
                <a:solidFill>
                  <a:schemeClr val="tx1"/>
                </a:solidFill>
              </a:rPr>
              <a:t>případné </a:t>
            </a:r>
            <a:r>
              <a:rPr lang="cs-CZ" sz="2000" b="1" i="1" dirty="0">
                <a:solidFill>
                  <a:schemeClr val="tx1"/>
                </a:solidFill>
              </a:rPr>
              <a:t>příspěvky rodičů </a:t>
            </a:r>
            <a:r>
              <a:rPr lang="cs-CZ" sz="2000" dirty="0">
                <a:solidFill>
                  <a:schemeClr val="tx1"/>
                </a:solidFill>
              </a:rPr>
              <a:t>(ponížené o úhradu výdajů mimo rozpočet projektu, např. stravné dětí) mohou být zahrnuty do spolufinancování ze strany příjemce (pokud by částka vybraných příspěvků přesáhla výši spolufinancování, bude se jednat o příjmy projektu) 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- </a:t>
            </a:r>
            <a:r>
              <a:rPr lang="cs-CZ" sz="2000" b="1" i="1" dirty="0" smtClean="0">
                <a:solidFill>
                  <a:schemeClr val="tx1"/>
                </a:solidFill>
              </a:rPr>
              <a:t>výdaje nehrazené </a:t>
            </a:r>
            <a:r>
              <a:rPr lang="cs-CZ" sz="2000" b="1" i="1" dirty="0">
                <a:solidFill>
                  <a:schemeClr val="tx1"/>
                </a:solidFill>
              </a:rPr>
              <a:t>z projektu, ale </a:t>
            </a:r>
            <a:r>
              <a:rPr lang="cs-CZ" sz="2000" b="1" i="1" dirty="0" smtClean="0">
                <a:solidFill>
                  <a:schemeClr val="tx1"/>
                </a:solidFill>
              </a:rPr>
              <a:t>nezbytné </a:t>
            </a:r>
            <a:r>
              <a:rPr lang="cs-CZ" sz="2000" b="1" i="1" dirty="0">
                <a:solidFill>
                  <a:schemeClr val="tx1"/>
                </a:solidFill>
              </a:rPr>
              <a:t>pro jeho realizaci </a:t>
            </a:r>
            <a:r>
              <a:rPr lang="cs-CZ" sz="2000" dirty="0">
                <a:solidFill>
                  <a:schemeClr val="tx1"/>
                </a:solidFill>
              </a:rPr>
              <a:t>(např. stravné dětí) je třeba uvést v žádosti o podporu 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2952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Podíl investičních výdajů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136904" cy="5400600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/>
              <a:t>Podrobnosti viz </a:t>
            </a:r>
            <a:r>
              <a:rPr lang="cs-CZ" sz="2000" b="1" dirty="0" smtClean="0">
                <a:solidFill>
                  <a:schemeClr val="accent3"/>
                </a:solidFill>
              </a:rPr>
              <a:t>Specifická část </a:t>
            </a:r>
            <a:r>
              <a:rPr lang="cs-CZ" sz="2000" b="1" dirty="0">
                <a:solidFill>
                  <a:schemeClr val="accent3"/>
                </a:solidFill>
              </a:rPr>
              <a:t>pravidel pro žadatele a příjemce v rámci Operačního programu </a:t>
            </a:r>
            <a:r>
              <a:rPr lang="cs-CZ" sz="2000" b="1" dirty="0" smtClean="0">
                <a:solidFill>
                  <a:schemeClr val="accent3"/>
                </a:solidFill>
              </a:rPr>
              <a:t>Zaměstnanost </a:t>
            </a:r>
            <a:endParaRPr lang="cs-CZ" sz="2000" b="1" dirty="0">
              <a:solidFill>
                <a:schemeClr val="accent3"/>
              </a:solidFill>
            </a:endParaRPr>
          </a:p>
          <a:p>
            <a:pPr algn="l"/>
            <a:endParaRPr lang="cs-CZ" sz="2000" dirty="0" smtClean="0"/>
          </a:p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Pro projekty platí omezení, že podíl investičních výdajů v rámci celkových způsobilých výdajů nesmí být vyšší než 50 %.</a:t>
            </a:r>
          </a:p>
          <a:p>
            <a:pPr algn="l"/>
            <a:endParaRPr lang="cs-CZ" sz="2400" b="1" dirty="0">
              <a:solidFill>
                <a:srgbClr val="FF0000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Investičními výdaji se rozumí:</a:t>
            </a:r>
          </a:p>
          <a:p>
            <a:pPr marL="342900" indent="-342900" algn="l">
              <a:buFontTx/>
              <a:buChar char="-"/>
            </a:pPr>
            <a:r>
              <a:rPr lang="cs-CZ" sz="2400" b="1" i="1" dirty="0" smtClean="0">
                <a:solidFill>
                  <a:schemeClr val="tx1"/>
                </a:solidFill>
              </a:rPr>
              <a:t>Výdaje na pořízení nehmotného majetku v pořizovací ceně nad 60 000 Kč</a:t>
            </a:r>
          </a:p>
          <a:p>
            <a:pPr marL="342900" indent="-342900" algn="l">
              <a:buFontTx/>
              <a:buChar char="-"/>
            </a:pPr>
            <a:r>
              <a:rPr lang="cs-CZ" sz="2400" b="1" i="1" dirty="0" smtClean="0">
                <a:solidFill>
                  <a:schemeClr val="tx1"/>
                </a:solidFill>
              </a:rPr>
              <a:t>Výdaje na pořízení hmotného majetku v pořizovací ceně nad 40 000 Kč</a:t>
            </a:r>
          </a:p>
          <a:p>
            <a:pPr marL="342900" indent="-342900" algn="l">
              <a:buFontTx/>
              <a:buChar char="-"/>
            </a:pPr>
            <a:r>
              <a:rPr lang="cs-CZ" sz="2400" b="1" i="1" dirty="0">
                <a:solidFill>
                  <a:schemeClr val="tx1"/>
                </a:solidFill>
              </a:rPr>
              <a:t>Stavební úpravy, které jsou rekonstrukcí nebo modernizací a  v jednom zdaňovacím období nepřesáhly 40 000 Kč</a:t>
            </a:r>
          </a:p>
          <a:p>
            <a:pPr marL="342900" indent="-342900" algn="l">
              <a:buFontTx/>
              <a:buChar char="-"/>
            </a:pPr>
            <a:endParaRPr lang="cs-CZ" sz="2400" dirty="0" smtClean="0"/>
          </a:p>
          <a:p>
            <a:pPr marL="342900" indent="-342900" algn="l">
              <a:buFontTx/>
              <a:buChar char="-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1289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Nepřímé náklady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pPr algn="l"/>
            <a:endParaRPr lang="cs-CZ" sz="2000" dirty="0" smtClean="0"/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Maximálně 25 % přímých způsobilých nákladů projektu</a:t>
            </a:r>
          </a:p>
          <a:p>
            <a:pPr algn="l"/>
            <a:endParaRPr lang="cs-CZ" sz="2400" b="1" dirty="0">
              <a:solidFill>
                <a:schemeClr val="accent3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Administrativa, řízení projektu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Cestovní náhrady realizačního týmu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Spotřební materiál, zařízení a vybavení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Prostory pro realizaci projektu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Ostatní povozní výdaje (internet, telefon, poštovné aj.)</a:t>
            </a:r>
          </a:p>
          <a:p>
            <a:pPr marL="342900" indent="-342900" algn="l">
              <a:buFontTx/>
              <a:buChar char="-"/>
            </a:pPr>
            <a:endParaRPr lang="cs-CZ" sz="2400" b="1" dirty="0">
              <a:solidFill>
                <a:schemeClr val="accent3"/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!! snížení % nepřímých nákladů v případě nákupu služeb – viz Výzva</a:t>
            </a: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6241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872716"/>
            <a:ext cx="7772400" cy="111612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  <a:t>Podmínky </a:t>
            </a:r>
            <a:r>
              <a:rPr lang="cs-CZ" sz="2700" b="1" dirty="0">
                <a:solidFill>
                  <a:schemeClr val="accent3">
                    <a:lumMod val="75000"/>
                  </a:schemeClr>
                </a:solidFill>
              </a:rPr>
              <a:t>pro aktualizaci písemných smluv </a:t>
            </a:r>
            <a: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  <a:t>o </a:t>
            </a:r>
            <a:r>
              <a:rPr lang="cs-CZ" sz="2700" b="1" dirty="0">
                <a:solidFill>
                  <a:schemeClr val="accent3">
                    <a:lumMod val="75000"/>
                  </a:schemeClr>
                </a:solidFill>
              </a:rPr>
              <a:t>poskytování služby </a:t>
            </a:r>
            <a: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7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27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136904" cy="5400600"/>
          </a:xfrm>
        </p:spPr>
        <p:txBody>
          <a:bodyPr>
            <a:noAutofit/>
          </a:bodyPr>
          <a:lstStyle/>
          <a:p>
            <a:endParaRPr lang="cs-CZ" sz="2000" dirty="0"/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Týká se:</a:t>
            </a:r>
          </a:p>
          <a:p>
            <a:pPr algn="l"/>
            <a:endParaRPr lang="cs-CZ" sz="2000" dirty="0"/>
          </a:p>
          <a:p>
            <a:pPr marL="342900" indent="-342900" algn="l">
              <a:buFontTx/>
              <a:buChar char="-"/>
            </a:pP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příměstských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táborů </a:t>
            </a:r>
            <a:r>
              <a:rPr lang="cs-CZ" sz="2000" dirty="0">
                <a:solidFill>
                  <a:schemeClr val="tx1"/>
                </a:solidFill>
              </a:rPr>
              <a:t>– musí být uzavřeny/aktualizovány </a:t>
            </a:r>
            <a:r>
              <a:rPr lang="cs-CZ" sz="2000" b="1" dirty="0">
                <a:solidFill>
                  <a:schemeClr val="tx1"/>
                </a:solidFill>
              </a:rPr>
              <a:t>na každý turnus</a:t>
            </a:r>
            <a:r>
              <a:rPr lang="cs-CZ" sz="2000" dirty="0" smtClean="0">
                <a:solidFill>
                  <a:schemeClr val="tx1"/>
                </a:solidFill>
              </a:rPr>
              <a:t>,    </a:t>
            </a:r>
            <a:r>
              <a:rPr lang="cs-CZ" sz="2000" dirty="0">
                <a:solidFill>
                  <a:schemeClr val="tx1"/>
                </a:solidFill>
              </a:rPr>
              <a:t>popř. turnusy pokud jsou organizovány ve stejném školním roce. </a:t>
            </a:r>
          </a:p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6551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Náležitosti žádosti, konzultace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136904" cy="5400600"/>
          </a:xfrm>
        </p:spPr>
        <p:txBody>
          <a:bodyPr>
            <a:noAutofit/>
          </a:bodyPr>
          <a:lstStyle/>
          <a:p>
            <a:pPr algn="l"/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Žádost o podporu z OPZ se zpracovává v elektronickém formuláři v 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ISKP14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+. 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Přístup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do elektronických formulářů žádostí o podporu 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https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://mseu.mssf.cz 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cs-CZ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accent3"/>
                </a:solidFill>
              </a:rPr>
              <a:t>Pro předložení žádosti nejsou povinné přílohy</a:t>
            </a:r>
          </a:p>
          <a:p>
            <a:pPr algn="l"/>
            <a:endParaRPr lang="cs-CZ" sz="2400" b="1" dirty="0">
              <a:solidFill>
                <a:schemeClr val="accent3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Poskytování konzultací k přípravě žádosti o podporu</a:t>
            </a: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Region HANÁ, </a:t>
            </a:r>
            <a:r>
              <a:rPr lang="cs-CZ" sz="1800" b="1" dirty="0" err="1" smtClean="0">
                <a:solidFill>
                  <a:schemeClr val="tx2">
                    <a:lumMod val="75000"/>
                  </a:schemeClr>
                </a:solidFill>
              </a:rPr>
              <a:t>z.s</a:t>
            </a:r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nám. T. G. Masaryka 99, 783 44 Náměšť na Hané</a:t>
            </a:r>
          </a:p>
          <a:p>
            <a:pPr algn="l"/>
            <a:endParaRPr lang="cs-CZ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Ing. Jaroslav Brzák, jarek.brzak@regionhana.cz, 605 174 701</a:t>
            </a: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Ing. Hana </a:t>
            </a:r>
            <a:r>
              <a:rPr lang="cs-CZ" sz="1800" b="1" dirty="0" err="1" smtClean="0">
                <a:solidFill>
                  <a:schemeClr val="tx2">
                    <a:lumMod val="75000"/>
                  </a:schemeClr>
                </a:solidFill>
              </a:rPr>
              <a:t>Zacpálková</a:t>
            </a:r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, hana.zacpalkova@regionhana.cz, 776 586 522</a:t>
            </a:r>
          </a:p>
          <a:p>
            <a:pPr algn="l"/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Ing. Ludmila Navrátilová, </a:t>
            </a:r>
            <a:r>
              <a:rPr lang="cs-CZ" sz="1800" b="1" dirty="0" err="1" smtClean="0">
                <a:solidFill>
                  <a:schemeClr val="tx2">
                    <a:lumMod val="75000"/>
                  </a:schemeClr>
                </a:solidFill>
              </a:rPr>
              <a:t>ludmila.navratilova</a:t>
            </a:r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@</a:t>
            </a:r>
            <a:r>
              <a:rPr lang="cs-CZ" sz="1800" b="1" dirty="0" err="1" smtClean="0">
                <a:solidFill>
                  <a:schemeClr val="tx2">
                    <a:lumMod val="75000"/>
                  </a:schemeClr>
                </a:solidFill>
              </a:rPr>
              <a:t>regionhana.cz</a:t>
            </a:r>
            <a:r>
              <a:rPr lang="cs-CZ" sz="1800" b="1" dirty="0" smtClean="0">
                <a:solidFill>
                  <a:schemeClr val="tx2">
                    <a:lumMod val="75000"/>
                  </a:schemeClr>
                </a:solidFill>
              </a:rPr>
              <a:t>,  </a:t>
            </a:r>
            <a:r>
              <a:rPr lang="cs-CZ" sz="1800" b="1" smtClean="0">
                <a:solidFill>
                  <a:schemeClr val="tx2">
                    <a:lumMod val="75000"/>
                  </a:schemeClr>
                </a:solidFill>
              </a:rPr>
              <a:t>606 735 282     </a:t>
            </a:r>
            <a:endParaRPr lang="cs-CZ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cs-CZ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Výzva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č. 1 – OPZ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Prorodinná opatření</a:t>
            </a:r>
            <a:r>
              <a:rPr lang="cs-CZ" dirty="0"/>
              <a:t>	</a:t>
            </a:r>
            <a:br>
              <a:rPr lang="cs-CZ" dirty="0"/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4176464"/>
          </a:xfrm>
        </p:spPr>
        <p:txBody>
          <a:bodyPr>
            <a:normAutofit fontScale="92500"/>
          </a:bodyPr>
          <a:lstStyle/>
          <a:p>
            <a:r>
              <a:rPr lang="cs-CZ" sz="2600" b="1" dirty="0"/>
              <a:t>Datum zahájení příjmu žádostí o podporu </a:t>
            </a:r>
            <a:r>
              <a:rPr lang="cs-CZ" sz="2600" dirty="0"/>
              <a:t>	</a:t>
            </a:r>
          </a:p>
          <a:p>
            <a:r>
              <a:rPr lang="cs-CZ" sz="2600" dirty="0" smtClean="0"/>
              <a:t>17. 12. 2018</a:t>
            </a:r>
            <a:r>
              <a:rPr lang="cs-CZ" dirty="0"/>
              <a:t>	</a:t>
            </a:r>
          </a:p>
          <a:p>
            <a:r>
              <a:rPr lang="cs-CZ" b="1" dirty="0"/>
              <a:t>Datum ukončení příjmu žádostí o podporu </a:t>
            </a:r>
            <a:r>
              <a:rPr lang="cs-CZ" dirty="0"/>
              <a:t>	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18</a:t>
            </a:r>
            <a:r>
              <a:rPr lang="fi-FI" b="1" dirty="0" smtClean="0">
                <a:solidFill>
                  <a:srgbClr val="FF0000"/>
                </a:solidFill>
              </a:rPr>
              <a:t>. </a:t>
            </a:r>
            <a:r>
              <a:rPr lang="cs-CZ" b="1" dirty="0" smtClean="0">
                <a:solidFill>
                  <a:srgbClr val="FF0000"/>
                </a:solidFill>
              </a:rPr>
              <a:t>1</a:t>
            </a:r>
            <a:r>
              <a:rPr lang="fi-FI" b="1" dirty="0" smtClean="0">
                <a:solidFill>
                  <a:srgbClr val="FF0000"/>
                </a:solidFill>
              </a:rPr>
              <a:t>. </a:t>
            </a:r>
            <a:r>
              <a:rPr lang="fi-FI" b="1" dirty="0" smtClean="0">
                <a:solidFill>
                  <a:srgbClr val="FF0000"/>
                </a:solidFill>
              </a:rPr>
              <a:t>201</a:t>
            </a:r>
            <a:r>
              <a:rPr lang="cs-CZ" b="1" dirty="0" smtClean="0">
                <a:solidFill>
                  <a:srgbClr val="FF0000"/>
                </a:solidFill>
              </a:rPr>
              <a:t>9</a:t>
            </a:r>
            <a:r>
              <a:rPr lang="fi-FI" b="1" dirty="0" smtClean="0">
                <a:solidFill>
                  <a:srgbClr val="FF0000"/>
                </a:solidFill>
              </a:rPr>
              <a:t>, </a:t>
            </a:r>
            <a:r>
              <a:rPr lang="fi-FI" b="1" dirty="0">
                <a:solidFill>
                  <a:srgbClr val="FF0000"/>
                </a:solidFill>
              </a:rPr>
              <a:t>12:00 hodin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chemeClr val="accent3"/>
                </a:solidFill>
              </a:rPr>
              <a:t>Max. délka projektu: 36 </a:t>
            </a:r>
            <a:r>
              <a:rPr lang="cs-CZ" b="1" dirty="0" err="1" smtClean="0">
                <a:solidFill>
                  <a:schemeClr val="accent3"/>
                </a:solidFill>
              </a:rPr>
              <a:t>měs</a:t>
            </a:r>
            <a:r>
              <a:rPr lang="cs-CZ" b="1" dirty="0" smtClean="0">
                <a:solidFill>
                  <a:schemeClr val="accent3"/>
                </a:solidFill>
              </a:rPr>
              <a:t>./nejzazší datum ukončení realizace 31.12.2022/</a:t>
            </a:r>
            <a:endParaRPr lang="cs-CZ" b="1" dirty="0">
              <a:solidFill>
                <a:schemeClr val="accent3"/>
              </a:solidFill>
            </a:endParaRP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   Alokace výzvy: </a:t>
            </a:r>
            <a:r>
              <a:rPr lang="cs-CZ" b="1" dirty="0">
                <a:solidFill>
                  <a:schemeClr val="tx1"/>
                </a:solidFill>
              </a:rPr>
              <a:t>4 787 406,25,-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Kč</a:t>
            </a:r>
            <a:r>
              <a:rPr lang="fi-FI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96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</a:rPr>
              <a:t>Op</a:t>
            </a:r>
            <a:r>
              <a:rPr lang="cs-CZ" sz="3600" b="1" dirty="0" smtClean="0">
                <a:solidFill>
                  <a:schemeClr val="accent3">
                    <a:lumMod val="75000"/>
                  </a:schemeClr>
                </a:solidFill>
              </a:rPr>
              <a:t>rávnění žadatelé </a:t>
            </a:r>
            <a:r>
              <a:rPr lang="cs-CZ" dirty="0"/>
              <a:t>	</a:t>
            </a:r>
            <a:br>
              <a:rPr lang="cs-CZ" dirty="0"/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064896" cy="5688632"/>
          </a:xfrm>
        </p:spPr>
        <p:txBody>
          <a:bodyPr>
            <a:noAutofit/>
          </a:bodyPr>
          <a:lstStyle/>
          <a:p>
            <a:r>
              <a:rPr lang="pl-PL" sz="2000" b="1" dirty="0" smtClean="0">
                <a:solidFill>
                  <a:schemeClr val="tx1"/>
                </a:solidFill>
              </a:rPr>
              <a:t>* Poskytovatelé sociálních služeb</a:t>
            </a:r>
          </a:p>
          <a:p>
            <a:r>
              <a:rPr lang="pl-PL" sz="2000" b="1" dirty="0" smtClean="0">
                <a:solidFill>
                  <a:schemeClr val="tx1"/>
                </a:solidFill>
              </a:rPr>
              <a:t>* Místní akční skupiny</a:t>
            </a:r>
            <a:endParaRPr lang="pl-PL" sz="2000" b="1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* </a:t>
            </a:r>
            <a:r>
              <a:rPr lang="cs-CZ" sz="2000" b="1" dirty="0">
                <a:solidFill>
                  <a:schemeClr val="tx1"/>
                </a:solidFill>
              </a:rPr>
              <a:t>Nestátní neziskové organizace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*Obce dle zákona č. 128/2000 Sb., o obcích</a:t>
            </a: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000" b="1" dirty="0">
                <a:solidFill>
                  <a:schemeClr val="tx1"/>
                </a:solidFill>
              </a:rPr>
              <a:t>*</a:t>
            </a:r>
            <a:r>
              <a:rPr lang="cs-CZ" sz="2000" b="1" dirty="0" smtClean="0">
                <a:solidFill>
                  <a:schemeClr val="tx1"/>
                </a:solidFill>
              </a:rPr>
              <a:t>Organizace </a:t>
            </a:r>
            <a:r>
              <a:rPr lang="cs-CZ" sz="2000" b="1" dirty="0">
                <a:solidFill>
                  <a:schemeClr val="tx1"/>
                </a:solidFill>
              </a:rPr>
              <a:t>zřizované </a:t>
            </a:r>
            <a:r>
              <a:rPr lang="cs-CZ" sz="2000" b="1" dirty="0" smtClean="0">
                <a:solidFill>
                  <a:schemeClr val="tx1"/>
                </a:solidFill>
              </a:rPr>
              <a:t>obcemi působící v sociální oblasti</a:t>
            </a: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*Dobrovolné svazky obcí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*Vzdělávací a poradenská instituce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*Školy a školská zařízení </a:t>
            </a: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*Obchodní korporace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*OSVČ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Potenciální žadatelé a jejich partneři s </a:t>
            </a:r>
            <a:r>
              <a:rPr lang="cs-CZ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příspěvkem nejsou oprávněni účastnit se výzvy nebo získat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podporu</a:t>
            </a:r>
            <a:r>
              <a:rPr lang="cs-CZ" sz="1800" dirty="0" smtClean="0">
                <a:solidFill>
                  <a:schemeClr val="tx1"/>
                </a:solidFill>
              </a:rPr>
              <a:t>,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pokud</a:t>
            </a:r>
            <a:r>
              <a:rPr lang="cs-CZ" sz="18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cs-CZ" sz="1800" dirty="0" smtClean="0">
                <a:solidFill>
                  <a:schemeClr val="tx1"/>
                </a:solidFill>
              </a:rPr>
              <a:t>jsou v likvidaci, v úpadku, hrozícím úpadku či je proti nim vedeno insolvenční řízení, pokud mají v evidenci daní zachyceny daňové nedoplatky, pokud na ně byl vydán inkasní příkaz, pokud jim byla v posledních 3 letech pravomocně uložena pokuta za umožnění výkonu nelegální práce (podrobně viz text výzvy) – tyto podmínky žadatelé potvrzují </a:t>
            </a:r>
            <a:r>
              <a:rPr lang="cs-CZ" sz="1800" dirty="0">
                <a:solidFill>
                  <a:schemeClr val="tx1"/>
                </a:solidFill>
              </a:rPr>
              <a:t>v rámci </a:t>
            </a:r>
            <a:r>
              <a:rPr lang="cs-CZ" sz="1800" b="1" dirty="0">
                <a:solidFill>
                  <a:schemeClr val="tx1"/>
                </a:solidFill>
              </a:rPr>
              <a:t>čestného prohlášení v žádosti o podporu 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7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Partneři s finančním příspěvkem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	</a:t>
            </a:r>
            <a:br>
              <a:rPr lang="cs-CZ" dirty="0"/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064896" cy="5328592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Oprávněným partnerem s finančním příspěvkem </a:t>
            </a:r>
            <a:r>
              <a:rPr lang="cs-CZ" sz="2400" dirty="0">
                <a:solidFill>
                  <a:schemeClr val="tx1"/>
                </a:solidFill>
              </a:rPr>
              <a:t>může být </a:t>
            </a:r>
            <a:r>
              <a:rPr lang="cs-CZ" sz="2400" dirty="0" smtClean="0">
                <a:solidFill>
                  <a:schemeClr val="tx1"/>
                </a:solidFill>
              </a:rPr>
              <a:t>pouze osoba, která nepatří mezi subjekty, které se nemohou výzvy účastnit z důvodů insolvence, pokut, dluhu (viz  vymezení v rámci části 4.2 výzvy).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Příspěvkové </a:t>
            </a:r>
            <a:r>
              <a:rPr lang="cs-CZ" sz="2000" b="1" dirty="0">
                <a:solidFill>
                  <a:schemeClr val="tx1"/>
                </a:solidFill>
              </a:rPr>
              <a:t>organizace zřizované organizačními složkami </a:t>
            </a:r>
            <a:r>
              <a:rPr lang="cs-CZ" sz="2000" dirty="0">
                <a:solidFill>
                  <a:schemeClr val="tx1"/>
                </a:solidFill>
              </a:rPr>
              <a:t>státu mohou být partnery s finančním příspěvkem pouze v projektech, kde je v pozici žadatele/příjemce jejich zřizovatel. 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endParaRPr lang="cs-CZ" sz="2000" b="1" dirty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Územní </a:t>
            </a:r>
            <a:r>
              <a:rPr lang="cs-CZ" sz="2000" b="1" dirty="0">
                <a:solidFill>
                  <a:schemeClr val="tx1"/>
                </a:solidFill>
              </a:rPr>
              <a:t>samosprávné celky a jimi zřizované organizace</a:t>
            </a:r>
            <a:r>
              <a:rPr lang="cs-CZ" sz="2000" dirty="0">
                <a:solidFill>
                  <a:schemeClr val="tx1"/>
                </a:solidFill>
              </a:rPr>
              <a:t> mohou být partnery s finančním příspěvkem pouze v projektech, kde vzájemný vztah příjemce a daného partnera umožňuje poskytování prostředků z rozpočtu příjemce do rozpočtu partnera v souladu s platnými právními předpisy, zejména zákonem č. 250/2000 Sb., o rozpočtových pravidlech územních rozpočtů. </a:t>
            </a:r>
          </a:p>
        </p:txBody>
      </p:sp>
    </p:spTree>
    <p:extLst>
      <p:ext uri="{BB962C8B-B14F-4D97-AF65-F5344CB8AC3E}">
        <p14:creationId xmlns:p14="http://schemas.microsoft.com/office/powerpoint/2010/main" val="213885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Partneři 	bez finančního příspěvku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064896" cy="5328592"/>
          </a:xfrm>
        </p:spPr>
        <p:txBody>
          <a:bodyPr>
            <a:noAutofit/>
          </a:bodyPr>
          <a:lstStyle/>
          <a:p>
            <a:endParaRPr lang="cs-CZ" sz="2000" dirty="0" smtClean="0"/>
          </a:p>
          <a:p>
            <a:pPr algn="just"/>
            <a:r>
              <a:rPr lang="cs-CZ" sz="2400" dirty="0" smtClean="0">
                <a:solidFill>
                  <a:schemeClr val="tx1"/>
                </a:solidFill>
              </a:rPr>
              <a:t>Právní </a:t>
            </a:r>
            <a:r>
              <a:rPr lang="cs-CZ" sz="2400" dirty="0">
                <a:solidFill>
                  <a:schemeClr val="tx1"/>
                </a:solidFill>
              </a:rPr>
              <a:t>forma </a:t>
            </a:r>
            <a:r>
              <a:rPr lang="cs-CZ" sz="2400" b="1" dirty="0">
                <a:solidFill>
                  <a:schemeClr val="tx1"/>
                </a:solidFill>
              </a:rPr>
              <a:t>partnera bez finančního příspěvku </a:t>
            </a:r>
            <a:r>
              <a:rPr lang="cs-CZ" sz="2400" dirty="0">
                <a:solidFill>
                  <a:schemeClr val="tx1"/>
                </a:solidFill>
              </a:rPr>
              <a:t>není omezena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  <a:p>
            <a:pPr algn="just"/>
            <a:r>
              <a:rPr lang="cs-CZ" sz="2400" dirty="0" smtClean="0">
                <a:solidFill>
                  <a:schemeClr val="tx1"/>
                </a:solidFill>
              </a:rPr>
              <a:t>Partner </a:t>
            </a:r>
            <a:r>
              <a:rPr lang="cs-CZ" sz="2400" dirty="0">
                <a:solidFill>
                  <a:schemeClr val="tx1"/>
                </a:solidFill>
              </a:rPr>
              <a:t>se podílí na realizaci </a:t>
            </a:r>
            <a:r>
              <a:rPr lang="cs-CZ" sz="2400" b="1" dirty="0">
                <a:solidFill>
                  <a:schemeClr val="tx1"/>
                </a:solidFill>
              </a:rPr>
              <a:t>věcných aktivit projektu </a:t>
            </a:r>
            <a:r>
              <a:rPr lang="cs-CZ" sz="2400" dirty="0">
                <a:solidFill>
                  <a:schemeClr val="tx1"/>
                </a:solidFill>
              </a:rPr>
              <a:t>(např. formou konzultací, odborné garance) a </a:t>
            </a:r>
            <a:r>
              <a:rPr lang="cs-CZ" sz="2400" b="1" dirty="0">
                <a:solidFill>
                  <a:schemeClr val="tx1"/>
                </a:solidFill>
              </a:rPr>
              <a:t>není mu poskytován žádný finanční příspěvek za účast při realizaci projektu. </a:t>
            </a:r>
          </a:p>
          <a:p>
            <a:pPr algn="just"/>
            <a:endParaRPr lang="cs-CZ" sz="2400" dirty="0" smtClean="0">
              <a:solidFill>
                <a:schemeClr val="tx1"/>
              </a:solidFill>
            </a:endParaRPr>
          </a:p>
          <a:p>
            <a:pPr algn="just"/>
            <a:r>
              <a:rPr lang="cs-CZ" sz="2400" b="1" i="1" dirty="0" smtClean="0">
                <a:solidFill>
                  <a:schemeClr val="tx1"/>
                </a:solidFill>
              </a:rPr>
              <a:t>* Partnerem </a:t>
            </a:r>
            <a:r>
              <a:rPr lang="cs-CZ" sz="2400" b="1" i="1" dirty="0">
                <a:solidFill>
                  <a:schemeClr val="tx1"/>
                </a:solidFill>
              </a:rPr>
              <a:t>se nerozumí subjekt, který je v dodavatelském či odběratelském vztahu k příjemci dotace </a:t>
            </a:r>
            <a:r>
              <a:rPr lang="cs-CZ" sz="2400" i="1" dirty="0">
                <a:solidFill>
                  <a:schemeClr val="tx1"/>
                </a:solidFill>
              </a:rPr>
              <a:t>(např. nestátní nezisková organizace, která poskytuje příjemci za úhradu sociální služby, dodavatel materiálu, odběratel výrobků/služeb). </a:t>
            </a:r>
          </a:p>
          <a:p>
            <a:pPr algn="just"/>
            <a:r>
              <a:rPr lang="cs-CZ" sz="2400" b="1" i="1" dirty="0" smtClean="0">
                <a:solidFill>
                  <a:schemeClr val="tx1"/>
                </a:solidFill>
              </a:rPr>
              <a:t>* Fyzická </a:t>
            </a:r>
            <a:r>
              <a:rPr lang="cs-CZ" sz="2400" b="1" i="1" dirty="0">
                <a:solidFill>
                  <a:schemeClr val="tx1"/>
                </a:solidFill>
              </a:rPr>
              <a:t>osoba, která není samostatně výdělečně činná</a:t>
            </a:r>
            <a:r>
              <a:rPr lang="cs-CZ" sz="2400" dirty="0">
                <a:solidFill>
                  <a:schemeClr val="tx1"/>
                </a:solidFill>
              </a:rPr>
              <a:t>, nemůže být do projektu zapojena jako partner. </a:t>
            </a:r>
          </a:p>
        </p:txBody>
      </p:sp>
    </p:spTree>
    <p:extLst>
      <p:ext uri="{BB962C8B-B14F-4D97-AF65-F5344CB8AC3E}">
        <p14:creationId xmlns:p14="http://schemas.microsoft.com/office/powerpoint/2010/main" val="259094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sz="4000" b="1" dirty="0" smtClean="0">
                <a:solidFill>
                  <a:schemeClr val="bg1">
                    <a:lumMod val="65000"/>
                  </a:schemeClr>
                </a:solidFill>
              </a:rPr>
              <a:t>Zdroje financování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	</a:t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064896" cy="5328592"/>
          </a:xfrm>
        </p:spPr>
        <p:txBody>
          <a:bodyPr>
            <a:noAutofit/>
          </a:bodyPr>
          <a:lstStyle/>
          <a:p>
            <a:r>
              <a:rPr lang="cs-CZ" sz="2400" dirty="0"/>
              <a:t>	</a:t>
            </a:r>
            <a:r>
              <a:rPr lang="cs-CZ" sz="2400" b="1" dirty="0" smtClean="0"/>
              <a:t> </a:t>
            </a:r>
            <a:r>
              <a:rPr lang="cs-CZ" sz="2400" dirty="0"/>
              <a:t>		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820058"/>
              </p:ext>
            </p:extLst>
          </p:nvPr>
        </p:nvGraphicFramePr>
        <p:xfrm>
          <a:off x="611560" y="980727"/>
          <a:ext cx="7992888" cy="57497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537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Typ příjemce dle pravidel spolufinancování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Evropský podíl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Příjemce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Státní rozpočet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64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Obce </a:t>
                      </a:r>
                    </a:p>
                    <a:p>
                      <a:r>
                        <a:rPr lang="cs-CZ" sz="1600" dirty="0" smtClean="0"/>
                        <a:t>Příspěvkové organizace zřizované kraji a obcemi </a:t>
                      </a:r>
                    </a:p>
                    <a:p>
                      <a:r>
                        <a:rPr lang="cs-CZ" sz="1600" u="none" strike="noStrike" kern="1200" baseline="0" dirty="0" smtClean="0"/>
                        <a:t>Dobrovolné svazky obcí </a:t>
                      </a:r>
                      <a:r>
                        <a:rPr lang="cs-CZ" sz="1800" u="none" strike="noStrike" kern="1200" baseline="0" dirty="0" smtClean="0"/>
                        <a:t>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85 % 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5 %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</a:t>
                      </a:r>
                      <a:r>
                        <a:rPr lang="es-ES" sz="2400" dirty="0" smtClean="0"/>
                        <a:t> % 	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3584">
                <a:tc>
                  <a:txBody>
                    <a:bodyPr/>
                    <a:lstStyle/>
                    <a:p>
                      <a:r>
                        <a:rPr lang="cs-CZ" sz="1600" u="none" strike="noStrike" kern="1200" baseline="0" dirty="0" smtClean="0"/>
                        <a:t>Soukromoprávní subjekty vykonávající veřejně prospěšnou činnost (s výjimkou aktivity 4.1 Integrační sociální podnik a 4.2 Environmentální sociální podnik): </a:t>
                      </a:r>
                    </a:p>
                    <a:p>
                      <a:r>
                        <a:rPr lang="cs-CZ" sz="1600" u="none" strike="noStrike" kern="1200" baseline="0" dirty="0" smtClean="0"/>
                        <a:t>Obecně prospěšné společnosti, MAS</a:t>
                      </a:r>
                    </a:p>
                    <a:p>
                      <a:r>
                        <a:rPr lang="cs-CZ" sz="1600" u="none" strike="noStrike" kern="1200" baseline="0" dirty="0" smtClean="0"/>
                        <a:t>Spolky, Ústavy </a:t>
                      </a:r>
                    </a:p>
                    <a:p>
                      <a:r>
                        <a:rPr lang="cs-CZ" sz="1600" u="none" strike="noStrike" kern="1200" baseline="0" dirty="0" smtClean="0"/>
                        <a:t>Církve a náboženské společnosti </a:t>
                      </a:r>
                    </a:p>
                    <a:p>
                      <a:r>
                        <a:rPr lang="cs-CZ" sz="1600" u="none" strike="noStrike" kern="1200" baseline="0" dirty="0" smtClean="0"/>
                        <a:t>Nadace a nadační fondy </a:t>
                      </a:r>
                    </a:p>
                    <a:p>
                      <a:r>
                        <a:rPr lang="cs-CZ" sz="1600" u="none" strike="noStrike" kern="1200" baseline="0" dirty="0" smtClean="0"/>
                        <a:t>Místní akční skupiny </a:t>
                      </a:r>
                    </a:p>
                    <a:p>
                      <a:r>
                        <a:rPr lang="cs-CZ" sz="1600" u="none" strike="noStrike" kern="1200" baseline="0" dirty="0" smtClean="0"/>
                        <a:t>Hospodářská komora, Agrární komora, Svazy, asociace </a:t>
                      </a:r>
                    </a:p>
                    <a:p>
                      <a:r>
                        <a:rPr lang="cs-CZ" sz="1600" u="none" strike="noStrike" kern="1200" baseline="0" dirty="0" smtClean="0"/>
                        <a:t>Školy a školská zařízení</a:t>
                      </a:r>
                    </a:p>
                    <a:p>
                      <a:r>
                        <a:rPr lang="cs-CZ" sz="1600" u="none" strike="noStrike" kern="1200" baseline="0" dirty="0" smtClean="0"/>
                        <a:t>Právnické osoby vykonávající činnost škol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85 % 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0</a:t>
                      </a:r>
                      <a:r>
                        <a:rPr lang="es-ES" sz="2400" dirty="0" smtClean="0"/>
                        <a:t> %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15</a:t>
                      </a:r>
                      <a:r>
                        <a:rPr lang="es-ES" sz="2400" dirty="0" smtClean="0"/>
                        <a:t> % 	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99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85%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15%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0%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96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90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b="1" dirty="0">
                <a:solidFill>
                  <a:schemeClr val="accent3"/>
                </a:solidFill>
              </a:rPr>
              <a:t>Maximální a minimální výše celkových způsobilých výdajů projektu 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064896" cy="3960440"/>
          </a:xfrm>
        </p:spPr>
        <p:txBody>
          <a:bodyPr>
            <a:noAutofit/>
          </a:bodyPr>
          <a:lstStyle/>
          <a:p>
            <a:endParaRPr lang="cs-CZ" sz="2000" dirty="0" smtClean="0"/>
          </a:p>
          <a:p>
            <a:pPr algn="l"/>
            <a:r>
              <a:rPr lang="cs-CZ" sz="2400" b="1" dirty="0" smtClean="0"/>
              <a:t>Minimální </a:t>
            </a:r>
            <a:r>
              <a:rPr lang="cs-CZ" sz="2400" b="1" dirty="0"/>
              <a:t>výše celkových způsobilých výdajů projektu: </a:t>
            </a:r>
            <a:endParaRPr lang="cs-CZ" sz="2400" b="1" dirty="0" smtClean="0"/>
          </a:p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400 </a:t>
            </a:r>
            <a:r>
              <a:rPr lang="cs-CZ" sz="2400" b="1" dirty="0">
                <a:solidFill>
                  <a:srgbClr val="FF0000"/>
                </a:solidFill>
              </a:rPr>
              <a:t>000,- CZK </a:t>
            </a:r>
          </a:p>
          <a:p>
            <a:pPr algn="l"/>
            <a:endParaRPr lang="cs-CZ" sz="2400" b="1" dirty="0" smtClean="0">
              <a:solidFill>
                <a:srgbClr val="FF0000"/>
              </a:solidFill>
            </a:endParaRPr>
          </a:p>
          <a:p>
            <a:pPr algn="l"/>
            <a:r>
              <a:rPr lang="cs-CZ" sz="2400" b="1" dirty="0" smtClean="0"/>
              <a:t>Maximální </a:t>
            </a:r>
            <a:r>
              <a:rPr lang="cs-CZ" sz="2400" b="1" dirty="0"/>
              <a:t>výše celkových způsobilých výdajů projektu: </a:t>
            </a:r>
            <a:endParaRPr lang="cs-CZ" sz="2400" b="1" dirty="0" smtClean="0"/>
          </a:p>
          <a:p>
            <a:pPr algn="l"/>
            <a:r>
              <a:rPr lang="cs-CZ" sz="2400" b="1" dirty="0">
                <a:solidFill>
                  <a:srgbClr val="FF0000"/>
                </a:solidFill>
              </a:rPr>
              <a:t>4 787 406,25,- </a:t>
            </a:r>
            <a:r>
              <a:rPr lang="cs-CZ" sz="2400" b="1" dirty="0" smtClean="0">
                <a:solidFill>
                  <a:srgbClr val="FF0000"/>
                </a:solidFill>
              </a:rPr>
              <a:t>CZK </a:t>
            </a:r>
            <a:endParaRPr lang="cs-CZ" sz="2400" b="1" dirty="0">
              <a:solidFill>
                <a:srgbClr val="FF0000"/>
              </a:solidFill>
            </a:endParaRPr>
          </a:p>
          <a:p>
            <a:pPr algn="l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5557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4000" b="1" dirty="0" smtClean="0">
                <a:solidFill>
                  <a:schemeClr val="bg1">
                    <a:lumMod val="50000"/>
                  </a:schemeClr>
                </a:solidFill>
              </a:rPr>
              <a:t>Podporované aktivity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064896" cy="489654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Rozvojová oblast Občanská společnost a sociální koheze se skládá z několika opatření, z nichž jedno je zacíleno na pomoc rodičům v péči o děti, aby se současně mohli věnovat i svému zaměstnání. Proto budou podporovány: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3"/>
                </a:solidFill>
              </a:rPr>
              <a:t>Příměstské tábory</a:t>
            </a:r>
          </a:p>
          <a:p>
            <a:pPr algn="l"/>
            <a:endParaRPr lang="cs-CZ" sz="2400" b="1" dirty="0" smtClean="0">
              <a:solidFill>
                <a:schemeClr val="accent3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accent3"/>
                </a:solidFill>
              </a:rPr>
              <a:t>Cíl</a:t>
            </a:r>
            <a:r>
              <a:rPr lang="cs-CZ" sz="2000" b="1" dirty="0" smtClean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sladění profesního a rodinného života k podpoře rodiny a k předcházení sociálního vyloučení osob včetně jejich uplatnitelnosti na trhu práce, tedy zvýšit zaměstnanost pečujících osob (rodičů a dětí)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619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/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solidFill>
                  <a:schemeClr val="accent3"/>
                </a:solidFill>
              </a:rPr>
              <a:t>Indikátory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/>
            </a:r>
            <a:br>
              <a:rPr lang="cs-CZ" b="1" dirty="0">
                <a:solidFill>
                  <a:srgbClr val="00B050"/>
                </a:solidFill>
              </a:rPr>
            </a:br>
            <a:endParaRPr lang="cs-CZ" sz="4900" b="1" dirty="0">
              <a:solidFill>
                <a:srgbClr val="00B05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136904" cy="5256584"/>
          </a:xfrm>
        </p:spPr>
        <p:txBody>
          <a:bodyPr>
            <a:noAutofit/>
          </a:bodyPr>
          <a:lstStyle/>
          <a:p>
            <a:pPr algn="l"/>
            <a:endParaRPr lang="cs-CZ" sz="2000" dirty="0" smtClean="0"/>
          </a:p>
          <a:p>
            <a:r>
              <a:rPr lang="cs-CZ" sz="2400" b="1" dirty="0">
                <a:solidFill>
                  <a:schemeClr val="tx1"/>
                </a:solidFill>
              </a:rPr>
              <a:t>V žádosti o podporu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/>
              <a:t>	</a:t>
            </a:r>
            <a:r>
              <a:rPr lang="cs-CZ" sz="2000" b="1" dirty="0"/>
              <a:t>Název indikátoru </a:t>
            </a:r>
            <a:r>
              <a:rPr lang="cs-CZ" sz="2000" dirty="0"/>
              <a:t>	</a:t>
            </a:r>
            <a:r>
              <a:rPr lang="cs-CZ" sz="2000" dirty="0" smtClean="0"/>
              <a:t>     </a:t>
            </a:r>
            <a:r>
              <a:rPr lang="cs-CZ" sz="2000" b="1" dirty="0" smtClean="0"/>
              <a:t>Měrná </a:t>
            </a:r>
            <a:r>
              <a:rPr lang="cs-CZ" sz="2000" b="1" dirty="0"/>
              <a:t>jednotka </a:t>
            </a:r>
            <a:r>
              <a:rPr lang="cs-CZ" sz="2000" b="1" dirty="0" smtClean="0"/>
              <a:t> Typ </a:t>
            </a:r>
            <a:r>
              <a:rPr lang="cs-CZ" sz="2000" b="1" dirty="0"/>
              <a:t>indikátoru </a:t>
            </a:r>
            <a:r>
              <a:rPr lang="cs-CZ" sz="2000" dirty="0"/>
              <a:t>	</a:t>
            </a:r>
          </a:p>
          <a:p>
            <a:pPr algn="l"/>
            <a:r>
              <a:rPr lang="cs-CZ" sz="2000" b="1" dirty="0"/>
              <a:t>60000 	Celkový počet účastníků 	</a:t>
            </a:r>
            <a:r>
              <a:rPr lang="cs-CZ" sz="2000" b="1" dirty="0" smtClean="0"/>
              <a:t>                Osoby </a:t>
            </a:r>
            <a:r>
              <a:rPr lang="cs-CZ" sz="2000" b="1" dirty="0"/>
              <a:t>	</a:t>
            </a:r>
            <a:r>
              <a:rPr lang="cs-CZ" sz="2000" b="1" dirty="0" smtClean="0"/>
              <a:t>                 Výstup </a:t>
            </a:r>
            <a:r>
              <a:rPr lang="cs-CZ" sz="2000" b="1" dirty="0"/>
              <a:t>	</a:t>
            </a:r>
          </a:p>
          <a:p>
            <a:pPr algn="l"/>
            <a:r>
              <a:rPr lang="cs-CZ" sz="2000" b="1" dirty="0" smtClean="0"/>
              <a:t>50001 </a:t>
            </a:r>
            <a:r>
              <a:rPr lang="cs-CZ" sz="2000" b="1" dirty="0"/>
              <a:t>	Kapacita </a:t>
            </a:r>
            <a:r>
              <a:rPr lang="cs-CZ" sz="2000" b="1" dirty="0" smtClean="0"/>
              <a:t>podporovaných zařízení péče o děti nebo vzdělávací zařízení </a:t>
            </a:r>
            <a:r>
              <a:rPr lang="cs-CZ" sz="2000" b="1" dirty="0"/>
              <a:t>		</a:t>
            </a:r>
            <a:r>
              <a:rPr lang="cs-CZ" sz="2000" b="1" dirty="0" smtClean="0"/>
              <a:t>                 	</a:t>
            </a:r>
            <a:r>
              <a:rPr lang="cs-CZ" sz="2000" b="1" dirty="0"/>
              <a:t>	</a:t>
            </a:r>
            <a:r>
              <a:rPr lang="cs-CZ" sz="2000" b="1" dirty="0" smtClean="0"/>
              <a:t>Osoby 		Výstup </a:t>
            </a:r>
            <a:r>
              <a:rPr lang="cs-CZ" sz="2000" b="1" dirty="0"/>
              <a:t>	</a:t>
            </a:r>
          </a:p>
          <a:p>
            <a:pPr algn="l"/>
            <a:endParaRPr lang="cs-CZ" sz="2000" b="1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V případě podpory projektu </a:t>
            </a:r>
          </a:p>
          <a:p>
            <a:pPr algn="l"/>
            <a:r>
              <a:rPr lang="cs-CZ" sz="2000" dirty="0" smtClean="0"/>
              <a:t>Příjemce uvede ve zprávách o realizaci projektu další indikátory (indikátory výsledku a výstupu).</a:t>
            </a:r>
            <a:endParaRPr lang="cs-CZ" sz="2000" b="1" dirty="0" smtClean="0"/>
          </a:p>
          <a:p>
            <a:pPr algn="l"/>
            <a:r>
              <a:rPr lang="cs-CZ" sz="2000" b="1" dirty="0" smtClean="0"/>
              <a:t>Podrobná pravidla </a:t>
            </a:r>
            <a:r>
              <a:rPr lang="cs-CZ" sz="2000" b="1" dirty="0"/>
              <a:t>týkající se </a:t>
            </a:r>
            <a:r>
              <a:rPr lang="cs-CZ" sz="2000" b="1" dirty="0" smtClean="0"/>
              <a:t>indikátorů - viz Obecná část </a:t>
            </a:r>
            <a:r>
              <a:rPr lang="cs-CZ" sz="2000" b="1" dirty="0"/>
              <a:t>pravidel pro žadatele a příjemce v rámci Operačního programu Zaměstnanost </a:t>
            </a:r>
            <a:endParaRPr lang="cs-CZ" sz="2000" b="1" i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7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1229</Words>
  <Application>Microsoft Office PowerPoint</Application>
  <PresentationFormat>Předvádění na obrazovce (4:3)</PresentationFormat>
  <Paragraphs>200</Paragraphs>
  <Slides>19</Slides>
  <Notes>11</Notes>
  <HiddenSlides>11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   Výzva Místní akční skupiny k předkládání žádostí o podporu Prorodinná opatření</vt:lpstr>
      <vt:lpstr>   Výzva č. 1 – OPZ Prorodinná opatření    </vt:lpstr>
      <vt:lpstr>   Oprávnění žadatelé     </vt:lpstr>
      <vt:lpstr>   Partneři s finančním příspěvkem     </vt:lpstr>
      <vt:lpstr>   Partneři  bez finančního příspěvku   </vt:lpstr>
      <vt:lpstr>   Zdroje financování     </vt:lpstr>
      <vt:lpstr>    Maximální a minimální výše celkových způsobilých výdajů projektu     </vt:lpstr>
      <vt:lpstr>    Podporované aktivity    </vt:lpstr>
      <vt:lpstr>    Indikátory    </vt:lpstr>
      <vt:lpstr>    Cílové skupiny    </vt:lpstr>
      <vt:lpstr>    Podmínky vymezující cílovou skupinu rodičů využívajících služeb péče o děti (1)     </vt:lpstr>
      <vt:lpstr>      Podmínky vymezující cílovou skupinu rodičů využívajících služeb péče o děti (2)     </vt:lpstr>
      <vt:lpstr>    Časová způsobilost výdajů    </vt:lpstr>
      <vt:lpstr>    Věcná způsobilost výdajů    </vt:lpstr>
      <vt:lpstr>     Podmínky vykazování některých nákladů v aktivitě 5 Podpora prorodinných opatření      </vt:lpstr>
      <vt:lpstr>    Podíl investičních výdajů    </vt:lpstr>
      <vt:lpstr>    Nepřímé náklady    </vt:lpstr>
      <vt:lpstr>    Podmínky pro aktualizaci písemných smluv  o poskytování služby      </vt:lpstr>
      <vt:lpstr>    Náležitosti žádosti, konzultace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Místní akční skupiny k předkládání žádostí o podporu Komunitní centra</dc:title>
  <dc:creator>Navrátilová</dc:creator>
  <cp:lastModifiedBy>PC_2018_Adobe</cp:lastModifiedBy>
  <cp:revision>63</cp:revision>
  <cp:lastPrinted>2018-06-07T14:13:20Z</cp:lastPrinted>
  <dcterms:created xsi:type="dcterms:W3CDTF">2018-05-24T22:15:37Z</dcterms:created>
  <dcterms:modified xsi:type="dcterms:W3CDTF">2019-04-02T05:16:53Z</dcterms:modified>
</cp:coreProperties>
</file>