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9" r:id="rId4"/>
    <p:sldId id="263" r:id="rId5"/>
    <p:sldId id="264" r:id="rId6"/>
    <p:sldId id="262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15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E57B-23DC-4164-9F59-27CFE67149F9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ECB2-C216-4A93-9C2B-228186531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4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7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2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7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6708-B6A4-421C-B683-065EA0CCFA54}" type="datetimeFigureOut">
              <a:rPr lang="cs-CZ" smtClean="0"/>
              <a:t>20.07.2017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egionhan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88623"/>
            <a:ext cx="7772400" cy="2607733"/>
          </a:xfrm>
        </p:spPr>
        <p:txBody>
          <a:bodyPr anchor="t">
            <a:normAutofit fontScale="90000"/>
          </a:bodyPr>
          <a:lstStyle/>
          <a:p>
            <a:r>
              <a:rPr lang="cs-CZ" sz="5400" b="1" cap="all" dirty="0" smtClean="0"/>
              <a:t>Dotační program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3500" dirty="0" smtClean="0"/>
              <a:t>pro podporu zemědělského podnikání</a:t>
            </a:r>
            <a:br>
              <a:rPr lang="cs-CZ" sz="3500" dirty="0" smtClean="0"/>
            </a:br>
            <a:r>
              <a:rPr lang="cs-CZ" sz="2000" dirty="0" smtClean="0"/>
              <a:t>v rámci </a:t>
            </a: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>strategie komunitně vedeného rozvoje</a:t>
            </a:r>
            <a:br>
              <a:rPr lang="cs-CZ" sz="3500" dirty="0" smtClean="0"/>
            </a:br>
            <a:r>
              <a:rPr lang="cs-CZ" sz="5400" dirty="0" smtClean="0"/>
              <a:t>(</a:t>
            </a:r>
            <a:r>
              <a:rPr lang="cs-CZ" sz="5400" b="1" dirty="0" smtClean="0"/>
              <a:t>CLLD</a:t>
            </a:r>
            <a:r>
              <a:rPr lang="cs-CZ" sz="5400" dirty="0" smtClean="0"/>
              <a:t>)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377" y="4081816"/>
            <a:ext cx="8579555" cy="1655762"/>
          </a:xfrm>
        </p:spPr>
        <p:txBody>
          <a:bodyPr>
            <a:normAutofit/>
          </a:bodyPr>
          <a:lstStyle/>
          <a:p>
            <a:r>
              <a:rPr lang="cs-CZ" dirty="0" smtClean="0"/>
              <a:t>MAS Region HANÁ, </a:t>
            </a:r>
            <a:r>
              <a:rPr lang="cs-CZ" dirty="0" err="1" smtClean="0"/>
              <a:t>z.s</a:t>
            </a:r>
            <a:r>
              <a:rPr lang="cs-CZ" dirty="0" smtClean="0"/>
              <a:t>. – 1. výzva PRV</a:t>
            </a:r>
          </a:p>
          <a:p>
            <a:r>
              <a:rPr lang="pl-PL" dirty="0"/>
              <a:t>Fiche 2 - Investice do zemědělských podniků</a:t>
            </a:r>
            <a:endParaRPr lang="cs-CZ" dirty="0"/>
          </a:p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Fiche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1 -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Podpora rozvoje podnikání v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regionu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7734" y="6040438"/>
            <a:ext cx="5830712" cy="81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i="1" dirty="0"/>
              <a:t>Informativní seminář pro potenciální žadatele</a:t>
            </a:r>
          </a:p>
          <a:p>
            <a:pPr algn="l"/>
            <a:r>
              <a:rPr lang="cs-CZ" sz="1800" i="1" dirty="0" smtClean="0"/>
              <a:t>21.7.2017  Náměšť </a:t>
            </a:r>
            <a:r>
              <a:rPr lang="cs-CZ" sz="1800" i="1" dirty="0"/>
              <a:t>na Hané</a:t>
            </a:r>
          </a:p>
          <a:p>
            <a:pPr algn="l"/>
            <a:endParaRPr lang="cs-CZ" sz="1800" i="1" dirty="0"/>
          </a:p>
        </p:txBody>
      </p:sp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333" y="3216864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Portál Farmáře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Stránky SZIF s přístupem do Portálu farmáře –pravý horní roh obrázku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3" y="2208119"/>
            <a:ext cx="7377288" cy="4438697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Vygenerování žádosti o dotaci přes Portál </a:t>
            </a:r>
            <a:r>
              <a:rPr lang="cs-CZ" b="1" dirty="0" smtClean="0"/>
              <a:t>farmáře</a:t>
            </a:r>
          </a:p>
          <a:p>
            <a:pPr marL="0" indent="0">
              <a:buNone/>
            </a:pPr>
            <a:r>
              <a:rPr lang="cs-CZ" dirty="0"/>
              <a:t>• Při vytváření (</a:t>
            </a:r>
            <a:r>
              <a:rPr lang="cs-CZ" dirty="0" smtClean="0"/>
              <a:t>gene-</a:t>
            </a:r>
            <a:br>
              <a:rPr lang="cs-CZ" dirty="0" smtClean="0"/>
            </a:br>
            <a:r>
              <a:rPr lang="cs-CZ" dirty="0" err="1" smtClean="0"/>
              <a:t>rování</a:t>
            </a:r>
            <a:r>
              <a:rPr lang="cs-CZ" dirty="0"/>
              <a:t>) žádosti o </a:t>
            </a:r>
            <a:r>
              <a:rPr lang="cs-CZ" dirty="0" smtClean="0"/>
              <a:t>do-</a:t>
            </a:r>
            <a:br>
              <a:rPr lang="cs-CZ" dirty="0" smtClean="0"/>
            </a:br>
            <a:r>
              <a:rPr lang="cs-CZ" dirty="0" err="1" smtClean="0"/>
              <a:t>taci</a:t>
            </a:r>
            <a:r>
              <a:rPr lang="cs-CZ" dirty="0" smtClean="0"/>
              <a:t> </a:t>
            </a:r>
            <a:r>
              <a:rPr lang="cs-CZ" dirty="0"/>
              <a:t>je třeba vybrat </a:t>
            </a:r>
            <a:br>
              <a:rPr lang="cs-CZ" dirty="0"/>
            </a:br>
            <a:r>
              <a:rPr lang="cs-CZ" dirty="0" smtClean="0"/>
              <a:t>z </a:t>
            </a:r>
            <a:r>
              <a:rPr lang="cs-CZ" dirty="0"/>
              <a:t>nabídky </a:t>
            </a:r>
            <a:r>
              <a:rPr lang="cs-CZ" dirty="0" smtClean="0"/>
              <a:t>variantu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sz="1500" dirty="0"/>
              <a:t>„přes MAS </a:t>
            </a:r>
            <a:r>
              <a:rPr lang="cs-CZ" sz="1500" dirty="0" smtClean="0"/>
              <a:t>Region HANÁ, </a:t>
            </a:r>
            <a:r>
              <a:rPr lang="cs-CZ" sz="1500" dirty="0" err="1" smtClean="0"/>
              <a:t>z.s</a:t>
            </a:r>
            <a:r>
              <a:rPr lang="cs-CZ" sz="1500" dirty="0"/>
              <a:t>. výzva č.1“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45" y="1207912"/>
            <a:ext cx="5296355" cy="5204177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Administrativní kontrola, kontrola přijatelnosti, hodnocení </a:t>
            </a:r>
            <a:r>
              <a:rPr lang="cs-CZ" b="1" dirty="0" smtClean="0"/>
              <a:t>projektů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Postup daný v tzv. Interních předpisech MAS a v Pravidlech PRV</a:t>
            </a:r>
          </a:p>
          <a:p>
            <a:pPr marL="0" indent="0">
              <a:buNone/>
            </a:pPr>
            <a:r>
              <a:rPr lang="cs-CZ" sz="2400" dirty="0"/>
              <a:t>• </a:t>
            </a:r>
            <a:r>
              <a:rPr lang="cs-CZ" sz="2600" dirty="0" smtClean="0"/>
              <a:t>Administrativní </a:t>
            </a:r>
            <a:r>
              <a:rPr lang="cs-CZ" sz="2600" dirty="0"/>
              <a:t>kontrola MAS (kontrola obsahové správnosti), kontrola přijatelnosti</a:t>
            </a:r>
          </a:p>
          <a:p>
            <a:pPr marL="0" indent="0">
              <a:buNone/>
            </a:pPr>
            <a:r>
              <a:rPr lang="cs-CZ" sz="2600" dirty="0"/>
              <a:t>•Možnost vyzvání k opravě a doplnění žádosti a příloh, max. 2, termín pro doplnění je vždy 5 pracovních dní</a:t>
            </a:r>
          </a:p>
          <a:p>
            <a:pPr marL="0" indent="0">
              <a:buNone/>
            </a:pPr>
            <a:r>
              <a:rPr lang="cs-CZ" sz="2600" dirty="0"/>
              <a:t>•Věcné hodnocení výběrovou komisí –bodování na základě preferenčních kritérií</a:t>
            </a:r>
          </a:p>
          <a:p>
            <a:pPr marL="0" indent="0">
              <a:buNone/>
            </a:pPr>
            <a:r>
              <a:rPr lang="cs-CZ" sz="2600" dirty="0"/>
              <a:t>•Schválení hodnocení a výběru Radou MAS</a:t>
            </a:r>
          </a:p>
          <a:p>
            <a:pPr marL="0" indent="0">
              <a:buNone/>
            </a:pPr>
            <a:r>
              <a:rPr lang="cs-CZ" sz="2600" dirty="0"/>
              <a:t>•Vybrané žádosti MAS elektronicky podepíše a vrátí žadateli</a:t>
            </a:r>
          </a:p>
          <a:p>
            <a:pPr marL="0" indent="0">
              <a:buNone/>
            </a:pPr>
            <a:r>
              <a:rPr lang="cs-CZ" sz="2600" dirty="0"/>
              <a:t>•Žadatelé, jejichž žádosti byly vybrané k podpoře, pošlou žádost přes Portál farmáře na SZIF, a to v termínu do </a:t>
            </a:r>
            <a:r>
              <a:rPr lang="cs-CZ" sz="2600" dirty="0" smtClean="0"/>
              <a:t>konce registrace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2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Realizace - financování</a:t>
            </a:r>
          </a:p>
          <a:p>
            <a:pPr marL="0" indent="0">
              <a:buNone/>
            </a:pPr>
            <a:r>
              <a:rPr lang="cs-CZ" dirty="0"/>
              <a:t>• Realizaci projektu si žadatel zajišťuje z vlastních zdrojů, dotace je proplacena až po ukončení realizace (např. vydán kolaudační souhlas, změna v užívání stavby, stroje a technologie uvedeny do provozu, nová provozovna otevřena, apod. Vše musí být VŽDY před podáním žádosti o proplacení na SZIF uhrazeno dodavatelům/zhotovitelům)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Úhrady </a:t>
            </a:r>
            <a:r>
              <a:rPr lang="cs-CZ" dirty="0"/>
              <a:t>jsou možné do 100 tis. za projekt hotovostně; bezhotovostně vždy pouze z vlastního účtu žadatele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Maximální </a:t>
            </a:r>
            <a:r>
              <a:rPr lang="cs-CZ" dirty="0"/>
              <a:t>ceny staveb. prací jsou limitovány katalogem stavebních prací a materiálu ÚRS Praha a.s.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</a:t>
            </a:r>
            <a:r>
              <a:rPr lang="cs-CZ" dirty="0"/>
              <a:t>, ze kterých je stanovena dotace, vznikly (vystavení objednávky, uzavření smlouvy) nejdříve ke dni podání žádosti o dotaci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Dotaci nelze poskytnout na:</a:t>
            </a:r>
          </a:p>
          <a:p>
            <a:pPr marL="0" indent="0">
              <a:buNone/>
            </a:pPr>
            <a:r>
              <a:rPr lang="cs-CZ" dirty="0"/>
              <a:t>• Pořízení použitého movitého majetku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zvířat, jednoletých rostlin a jejich vysazování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DPH </a:t>
            </a:r>
            <a:r>
              <a:rPr lang="cs-CZ" dirty="0"/>
              <a:t>u plátců DPH za předpokladu že si mohou DPH nárokovat u finančního úřadu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Prosté </a:t>
            </a:r>
            <a:r>
              <a:rPr lang="cs-CZ" dirty="0"/>
              <a:t>nahrazení investice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Kotle </a:t>
            </a:r>
            <a:r>
              <a:rPr lang="cs-CZ" dirty="0"/>
              <a:t>na biomasu a bioplynové stanice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Závlahové </a:t>
            </a:r>
            <a:r>
              <a:rPr lang="cs-CZ" dirty="0"/>
              <a:t>systémy a studny včetně průzkumných vrtů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 </a:t>
            </a:r>
            <a:r>
              <a:rPr lang="cs-CZ" dirty="0"/>
              <a:t>do včelařství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Zpracování </a:t>
            </a:r>
            <a:r>
              <a:rPr lang="cs-CZ" dirty="0"/>
              <a:t>produktů rybolovu, akvakultury a medu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Obnova </a:t>
            </a:r>
            <a:r>
              <a:rPr lang="cs-CZ" dirty="0"/>
              <a:t>vinic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Oplocení </a:t>
            </a:r>
            <a:r>
              <a:rPr lang="cs-CZ" dirty="0"/>
              <a:t>vinic a sadů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5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Společné podmínky</a:t>
            </a:r>
          </a:p>
          <a:p>
            <a:pPr marL="0" indent="0">
              <a:buNone/>
            </a:pPr>
            <a:r>
              <a:rPr lang="cs-CZ" dirty="0"/>
              <a:t>• Žádost musí získat minimální počet bodů v rámci preferenčních kritérií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nemovitostí do 10% výdajů projektu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 </a:t>
            </a:r>
            <a:r>
              <a:rPr lang="cs-CZ" dirty="0"/>
              <a:t>související s marketingem max. 100 000 Kč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Vznik </a:t>
            </a:r>
            <a:r>
              <a:rPr lang="cs-CZ" dirty="0"/>
              <a:t>výdajů (vystavení objednávky nebo uzavření smlouvy) nejdříve ke dni podání žádosti o dotaci na MAS, uhrazeny nejpozději do data předložení žádosti o platbu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Místo </a:t>
            </a:r>
            <a:r>
              <a:rPr lang="cs-CZ" dirty="0"/>
              <a:t>realizace projektu: všechny dotčené pozemky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Realizace </a:t>
            </a:r>
            <a:r>
              <a:rPr lang="cs-CZ" dirty="0"/>
              <a:t>projektu max. 24 měsíců od podpisu Dohody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Vázanost </a:t>
            </a:r>
            <a:r>
              <a:rPr lang="cs-CZ" dirty="0"/>
              <a:t>projektu na účel 5 let od převedení dotace na účet příjemce dotace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Vznik </a:t>
            </a:r>
            <a:r>
              <a:rPr lang="cs-CZ" dirty="0"/>
              <a:t>nových pracovních míst: vytvoření do 6 měsíců od převedení dotace na účet příjemce. Udržitelnost 3 roky (mikro, malý, střední podnik)/ 5 let (velký podnik).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POZOR: žadatel musí v době udržitelnosti zachovat deklarovaný počet pracovních míst, nejen nově vytvořené místo !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Posouzení </a:t>
            </a:r>
            <a:r>
              <a:rPr lang="cs-CZ" dirty="0"/>
              <a:t>finančního zdraví: u projektů se způsobilými výdaji nad 1 mil. Kč (vyjma obcí, DSO, příspěvkových organizací, spolků, ŠLP, církevních organizací) –jediná příloha, kterou vyplňuje žadatel přímo na svém Portálu farmáře.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Vyplnění přílohy Finanční zdraví u projektů se způsobilými výdaji nad 1 mil. </a:t>
            </a:r>
            <a:r>
              <a:rPr lang="cs-CZ" b="1" dirty="0" smtClean="0"/>
              <a:t>Kč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11" y="1512155"/>
            <a:ext cx="6529820" cy="5238601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Povinné přílohy</a:t>
            </a:r>
          </a:p>
          <a:p>
            <a:pPr marL="0" indent="0">
              <a:buNone/>
            </a:pPr>
            <a:r>
              <a:rPr lang="cs-CZ" dirty="0"/>
              <a:t>• Jestliže projekt podléhá řízení stavebního úřadu: pravomocné a platné odpovídající povolení stavebního úřadu + stavebním úřadem ověřená projektová dokumentace předkládaná k řízení stavebního úřadu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Půdorys </a:t>
            </a:r>
            <a:r>
              <a:rPr lang="cs-CZ" dirty="0"/>
              <a:t>stavby/půdorys dispozice technologie s vyznačením rozměrů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Katastrální </a:t>
            </a:r>
            <a:r>
              <a:rPr lang="cs-CZ" dirty="0"/>
              <a:t>mapa s vyznačením lokalizace předmětu projektu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Posouzení </a:t>
            </a:r>
            <a:r>
              <a:rPr lang="cs-CZ" dirty="0"/>
              <a:t>finančního zdraví u projektů nad 1 mil. Kč způsobilých výdajů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Prohlášení </a:t>
            </a:r>
            <a:r>
              <a:rPr lang="cs-CZ" dirty="0"/>
              <a:t>o zařazení do kategorie podniků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nemovitosti: znalecký posudek max. 6 měsíců před pořízením </a:t>
            </a:r>
            <a:r>
              <a:rPr lang="cs-CZ" dirty="0" smtClean="0"/>
              <a:t>stavby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Nepovinné přílohy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budou dané na základě kritérií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4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 smtClean="0"/>
              <a:t>2 </a:t>
            </a:r>
            <a:r>
              <a:rPr lang="cs-CZ" b="1" dirty="0" smtClean="0"/>
              <a:t>- </a:t>
            </a:r>
            <a:r>
              <a:rPr lang="pl-PL" b="1" dirty="0"/>
              <a:t>Investice do zemědělských podniků</a:t>
            </a:r>
            <a:endParaRPr lang="pl-PL" b="1" dirty="0"/>
          </a:p>
          <a:p>
            <a:pPr marL="0" indent="0">
              <a:buNone/>
            </a:pPr>
            <a:r>
              <a:rPr lang="cs-CZ" dirty="0" smtClean="0"/>
              <a:t>Pravidla </a:t>
            </a:r>
            <a:r>
              <a:rPr lang="cs-CZ" dirty="0"/>
              <a:t>pro opatření 19.2.1., článek 17, odstavec 1., písmeno a), str. 49-53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Žadatel</a:t>
            </a:r>
            <a:r>
              <a:rPr lang="cs-CZ" dirty="0"/>
              <a:t>: </a:t>
            </a:r>
            <a:r>
              <a:rPr lang="cs-CZ" dirty="0"/>
              <a:t>zemědělský podnikatel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Dotace</a:t>
            </a:r>
            <a:r>
              <a:rPr lang="cs-CZ" dirty="0"/>
              <a:t>: 50% základ +10% mladý začínající zemědělec + 10% pozemky v </a:t>
            </a:r>
            <a:r>
              <a:rPr lang="cs-CZ" dirty="0" smtClean="0"/>
              <a:t>LFA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I. Základy, teze, MAS</a:t>
            </a:r>
          </a:p>
          <a:p>
            <a:pPr marL="0" indent="0">
              <a:buNone/>
            </a:pPr>
            <a:r>
              <a:rPr lang="cs-CZ" dirty="0" smtClean="0"/>
              <a:t>II. Strategie Regionu HANÁ</a:t>
            </a:r>
          </a:p>
          <a:p>
            <a:pPr marL="0" indent="0">
              <a:buNone/>
            </a:pPr>
            <a:r>
              <a:rPr lang="cs-CZ" dirty="0" smtClean="0"/>
              <a:t>III. 1. Výzva</a:t>
            </a:r>
          </a:p>
          <a:p>
            <a:pPr marL="0" indent="0">
              <a:buNone/>
            </a:pPr>
            <a:r>
              <a:rPr lang="cs-CZ" dirty="0" smtClean="0"/>
              <a:t>IV. Projekt, žádost, přílohy</a:t>
            </a:r>
          </a:p>
          <a:p>
            <a:pPr marL="0" indent="0">
              <a:buNone/>
            </a:pPr>
            <a:r>
              <a:rPr lang="cs-CZ" dirty="0" smtClean="0"/>
              <a:t>V. Dotazy, diskuse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Způsobilé </a:t>
            </a:r>
            <a:r>
              <a:rPr lang="cs-CZ" b="1" dirty="0" smtClean="0"/>
              <a:t>výdaje</a:t>
            </a:r>
          </a:p>
          <a:p>
            <a:pPr marL="457200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3200" dirty="0"/>
              <a:t>1. </a:t>
            </a:r>
            <a:r>
              <a:rPr lang="cs-CZ" sz="3200" dirty="0" smtClean="0"/>
              <a:t>Stavby</a:t>
            </a:r>
            <a:r>
              <a:rPr lang="cs-CZ" sz="3200" dirty="0"/>
              <a:t>, stroje a technologie v živočišné výrobě</a:t>
            </a:r>
          </a:p>
          <a:p>
            <a:pPr marL="457200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3200" dirty="0"/>
              <a:t>2. Stavby, stroje a technologie pro rostlinnou a školkařskou výrobu</a:t>
            </a:r>
          </a:p>
          <a:p>
            <a:pPr marL="457200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3200" dirty="0"/>
              <a:t>3. </a:t>
            </a:r>
            <a:r>
              <a:rPr lang="cs-CZ" sz="3200" dirty="0" err="1"/>
              <a:t>Peletárny</a:t>
            </a:r>
            <a:r>
              <a:rPr lang="cs-CZ" sz="3200" dirty="0"/>
              <a:t>, jejichž veškerá produkce bude spotřebována </a:t>
            </a:r>
            <a:r>
              <a:rPr lang="cs-CZ" sz="3200" dirty="0" smtClean="0"/>
              <a:t>přímo v </a:t>
            </a:r>
            <a:r>
              <a:rPr lang="cs-CZ" sz="3200" dirty="0"/>
              <a:t>zemědělském podniku</a:t>
            </a:r>
          </a:p>
          <a:p>
            <a:pPr marL="457200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3200" dirty="0"/>
              <a:t>4. Nákup nemovitosti (do 10% výdajů projektu)</a:t>
            </a:r>
            <a:endParaRPr lang="cs-CZ" sz="32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Výběr dodavatele</a:t>
            </a:r>
          </a:p>
          <a:p>
            <a:pPr marL="0" indent="0">
              <a:buNone/>
            </a:pPr>
            <a:r>
              <a:rPr lang="cs-CZ" sz="2600" dirty="0"/>
              <a:t>• Žadatelé jsou povinni provést výběr dodavatele/zhotovitele dle podmínek uvedených v Pravidlech pro opatření 19.2.1, kapitola 8 Zadávání zakázek žadatelem/příjemcem dotace (str. 18 –21) a dle Příručky pro zadávání veřejných zakázek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Seznam </a:t>
            </a:r>
            <a:r>
              <a:rPr lang="cs-CZ" sz="2600" dirty="0"/>
              <a:t>dokumentace z výběrového řízení –dokument obsahující podrobný výčet a charakteristiku potřebných příloh zadávacího řízení.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do 20 tis. bez DPH: je možný </a:t>
            </a:r>
            <a:r>
              <a:rPr lang="cs-CZ" sz="2600" b="1" dirty="0"/>
              <a:t>nákup přímo </a:t>
            </a:r>
            <a:r>
              <a:rPr lang="cs-CZ" sz="2600" dirty="0"/>
              <a:t>(max. do 100 tis. za projekt)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do 400 tis. bez DPH (veřejný a dotovaný zadavatel), do 500 tis. bez DPH (ostatní zadavatelé): </a:t>
            </a:r>
            <a:r>
              <a:rPr lang="cs-CZ" sz="2600" b="1" dirty="0"/>
              <a:t>cenový marketing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rovna nebo vyšší 400 tis., respektive 500 tis.: </a:t>
            </a:r>
            <a:r>
              <a:rPr lang="cs-CZ" sz="2600" b="1" dirty="0"/>
              <a:t>výběrové řízení </a:t>
            </a:r>
            <a:r>
              <a:rPr lang="cs-CZ" sz="2600" dirty="0"/>
              <a:t>(Příručka pro zadávání veřejných zakázek, Seznam dokumentace z výběrového řízení)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Při </a:t>
            </a:r>
            <a:r>
              <a:rPr lang="cs-CZ" sz="2600" dirty="0"/>
              <a:t>stanovení předpokládané hodnoty zakázky je zadavatel povinen sečíst předpokládané hodnoty obdobných dodávek, služeb či stav. prací, které spolu věcně, časově a místně souvisí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73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Důležité dokumenty</a:t>
            </a:r>
          </a:p>
          <a:p>
            <a:pPr marL="0" indent="0">
              <a:buNone/>
            </a:pPr>
            <a:r>
              <a:rPr lang="cs-CZ" dirty="0"/>
              <a:t>• Pravidla pro opatření 19.2.1 se stanovením průběhu administrace a přesnými podmínkami pro jednotlivá opatření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Informace </a:t>
            </a:r>
            <a:r>
              <a:rPr lang="cs-CZ" dirty="0"/>
              <a:t>k přístupu do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Žádost </a:t>
            </a:r>
            <a:r>
              <a:rPr lang="cs-CZ" dirty="0"/>
              <a:t>o přístup do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Generování </a:t>
            </a:r>
            <a:r>
              <a:rPr lang="cs-CZ" dirty="0"/>
              <a:t>žádosti o dotaci na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Příručka </a:t>
            </a:r>
            <a:r>
              <a:rPr lang="cs-CZ" dirty="0"/>
              <a:t>pro zadávání veřejných zakázek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Příručka </a:t>
            </a:r>
            <a:r>
              <a:rPr lang="cs-CZ" dirty="0"/>
              <a:t>pro publicitu PRV 2014 –2020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Metodika </a:t>
            </a:r>
            <a:r>
              <a:rPr lang="cs-CZ" dirty="0"/>
              <a:t>posuzování finančního zdraví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cs-CZ" sz="3500" dirty="0"/>
              <a:t>Děkujeme za pozornost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Ing. Nela Kalábová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manažer strategie CLLD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Tel.: </a:t>
            </a:r>
            <a:r>
              <a:rPr lang="cs-CZ" sz="2400" dirty="0" smtClean="0"/>
              <a:t>585 </a:t>
            </a:r>
            <a:r>
              <a:rPr lang="cs-CZ" sz="2400" dirty="0"/>
              <a:t>754 </a:t>
            </a:r>
            <a:r>
              <a:rPr lang="cs-CZ" sz="2400" dirty="0" smtClean="0"/>
              <a:t>622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/>
              <a:t>Tel.: +420 776 027 950</a:t>
            </a:r>
            <a:endParaRPr lang="cs-CZ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e-mail: </a:t>
            </a:r>
            <a:r>
              <a:rPr lang="cs-CZ" sz="2400" dirty="0" smtClean="0"/>
              <a:t>region.hana@seznam.cz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400" dirty="0" smtClean="0"/>
              <a:t>Ing. Jaroslav Brzák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hlavní manažer MAS</a:t>
            </a:r>
            <a:endParaRPr lang="cs-CZ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Tel: </a:t>
            </a:r>
            <a:r>
              <a:rPr lang="cs-CZ" sz="2400" dirty="0" smtClean="0"/>
              <a:t>605 174 701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E-mail</a:t>
            </a:r>
            <a:r>
              <a:rPr lang="cs-CZ" sz="2400" dirty="0"/>
              <a:t>: </a:t>
            </a:r>
            <a:r>
              <a:rPr lang="cs-CZ" sz="2400" dirty="0" smtClean="0"/>
              <a:t>jarek.brzak@post.cz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0000CC"/>
                </a:solidFill>
              </a:rPr>
              <a:t>www.regionhana.cz</a:t>
            </a:r>
            <a:endParaRPr lang="cs-CZ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0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Základy, teze,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MAS – Místní akční skupina</a:t>
            </a:r>
          </a:p>
          <a:p>
            <a:pPr marL="0" indent="0">
              <a:buNone/>
            </a:pPr>
            <a:r>
              <a:rPr lang="cs-CZ" dirty="0" smtClean="0"/>
              <a:t>Region HANÁ, </a:t>
            </a:r>
            <a:r>
              <a:rPr lang="cs-CZ" dirty="0" err="1" smtClean="0"/>
              <a:t>z.s</a:t>
            </a:r>
            <a:r>
              <a:rPr lang="cs-CZ" dirty="0" smtClean="0"/>
              <a:t>. = spolek - MAS od roku 2003</a:t>
            </a:r>
          </a:p>
          <a:p>
            <a:pPr marL="0" indent="0">
              <a:buNone/>
            </a:pPr>
            <a:r>
              <a:rPr lang="cs-CZ" dirty="0" smtClean="0"/>
              <a:t>Území 48 obcí na západ od Olomouce a Prostějova</a:t>
            </a:r>
          </a:p>
          <a:p>
            <a:pPr marL="0" indent="0">
              <a:buNone/>
            </a:pPr>
            <a:r>
              <a:rPr lang="cs-CZ" dirty="0" smtClean="0"/>
              <a:t>Strategie CLLD – souhrnná strategie pro naše území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pro všechny programy</a:t>
            </a:r>
          </a:p>
          <a:p>
            <a:pPr marL="0" indent="0">
              <a:buNone/>
            </a:pPr>
            <a:r>
              <a:rPr lang="cs-CZ" dirty="0" smtClean="0"/>
              <a:t>Programy pro realizaci CCLD:</a:t>
            </a:r>
          </a:p>
          <a:p>
            <a:pPr>
              <a:buFontTx/>
              <a:buChar char="-"/>
            </a:pPr>
            <a:r>
              <a:rPr lang="cs-CZ" dirty="0" smtClean="0"/>
              <a:t>PRV (MZE, SZIF) – Program rozvoje venkova</a:t>
            </a:r>
          </a:p>
          <a:p>
            <a:pPr>
              <a:buFontTx/>
              <a:buChar char="-"/>
            </a:pPr>
            <a:r>
              <a:rPr lang="cs-CZ" dirty="0" smtClean="0"/>
              <a:t>IROP (MMR, CRR) – Integrovaný regionální operační program</a:t>
            </a:r>
          </a:p>
          <a:p>
            <a:pPr>
              <a:buFontTx/>
              <a:buChar char="-"/>
            </a:pPr>
            <a:r>
              <a:rPr lang="cs-CZ" dirty="0" smtClean="0"/>
              <a:t>OPZ (MPSV) – Operační program zaměstnanost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6_prirodni_podmink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149" y="1268760"/>
            <a:ext cx="8034533" cy="558924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6149" y="0"/>
            <a:ext cx="3579082" cy="1143178"/>
          </a:xfrm>
        </p:spPr>
        <p:txBody>
          <a:bodyPr>
            <a:normAutofit/>
          </a:bodyPr>
          <a:lstStyle/>
          <a:p>
            <a: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 HANÁ</a:t>
            </a:r>
            <a:b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000" dirty="0" smtClean="0"/>
              <a:t>základní informace</a:t>
            </a:r>
            <a:endParaRPr lang="cs-CZ" sz="2000" noProof="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141912" y="0"/>
            <a:ext cx="4038600" cy="2554288"/>
            <a:chOff x="5105400" y="0"/>
            <a:chExt cx="4038600" cy="2554288"/>
          </a:xfrm>
        </p:grpSpPr>
        <p:pic>
          <p:nvPicPr>
            <p:cNvPr id="4" name="Picture 6" descr="celarepublika1 copy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105400" y="0"/>
              <a:ext cx="4038600" cy="2554288"/>
            </a:xfrm>
            <a:prstGeom prst="rect">
              <a:avLst/>
            </a:prstGeom>
            <a:noFill/>
          </p:spPr>
        </p:pic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7885113" y="1484313"/>
              <a:ext cx="215900" cy="2159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3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7b_mikroregiony_ob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658" y="1512168"/>
            <a:ext cx="7497758" cy="5301208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 HANÁ</a:t>
            </a:r>
            <a:b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dirty="0" smtClean="0"/>
              <a:t>příslušnost obcí k mikroregionu</a:t>
            </a:r>
            <a:endParaRPr lang="cs-CZ" noProof="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noProof="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3325" y="260648"/>
            <a:ext cx="14382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1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Strategie MAS Region HANÁ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Strategie CLLD – souhrnná strategie pro naše území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pro všechny programy</a:t>
            </a:r>
          </a:p>
          <a:p>
            <a:pPr marL="0" indent="0">
              <a:buNone/>
            </a:pPr>
            <a:r>
              <a:rPr lang="cs-CZ" dirty="0" smtClean="0"/>
              <a:t>Programy pro realizaci CCLD:</a:t>
            </a:r>
          </a:p>
          <a:p>
            <a:pPr>
              <a:buFontTx/>
              <a:buChar char="-"/>
            </a:pPr>
            <a:r>
              <a:rPr lang="cs-CZ" dirty="0" smtClean="0"/>
              <a:t>PRV (MZE, SZIF) – Program rozvoje venkova</a:t>
            </a:r>
          </a:p>
          <a:p>
            <a:pPr>
              <a:buFontTx/>
              <a:buChar char="-"/>
            </a:pPr>
            <a:r>
              <a:rPr lang="cs-CZ" dirty="0" smtClean="0"/>
              <a:t>IROP (MMR, CRR) – Integrovaný regionální operační program</a:t>
            </a:r>
          </a:p>
          <a:p>
            <a:pPr>
              <a:buFontTx/>
              <a:buChar char="-"/>
            </a:pPr>
            <a:r>
              <a:rPr lang="cs-CZ" dirty="0" smtClean="0"/>
              <a:t>OPZ (MPSV) – Operační program zaměstnanost</a:t>
            </a:r>
          </a:p>
          <a:p>
            <a:pPr>
              <a:buFontTx/>
              <a:buChar char="-"/>
            </a:pPr>
            <a:r>
              <a:rPr lang="cs-CZ" dirty="0" smtClean="0"/>
              <a:t>Tyto programy mají své jednotlivé </a:t>
            </a:r>
            <a:r>
              <a:rPr lang="cs-CZ" b="1" dirty="0" smtClean="0"/>
              <a:t>Programové rámce</a:t>
            </a:r>
          </a:p>
          <a:p>
            <a:pPr>
              <a:buFontTx/>
              <a:buChar char="-"/>
            </a:pPr>
            <a:r>
              <a:rPr lang="cs-CZ" dirty="0" smtClean="0"/>
              <a:t>Programový rámec = jednotlivý dotační titul</a:t>
            </a:r>
          </a:p>
          <a:p>
            <a:pPr>
              <a:buFontTx/>
              <a:buChar char="-"/>
            </a:pPr>
            <a:r>
              <a:rPr lang="cs-CZ" dirty="0" smtClean="0"/>
              <a:t>Na programové rámce budou vyhlašovány postupně výzvy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údaje o výzvě</a:t>
            </a:r>
          </a:p>
          <a:p>
            <a:pPr marL="0" indent="0">
              <a:buNone/>
            </a:pPr>
            <a:r>
              <a:rPr lang="cs-CZ" dirty="0" smtClean="0"/>
              <a:t>•</a:t>
            </a:r>
            <a:r>
              <a:rPr lang="cs-CZ" dirty="0"/>
              <a:t>Příjem žádostí: srpen 2017?, bude v dokumentu </a:t>
            </a:r>
            <a:r>
              <a:rPr lang="cs-CZ" dirty="0" smtClean="0"/>
              <a:t>výzvy</a:t>
            </a:r>
          </a:p>
          <a:p>
            <a:pPr marL="0" indent="0">
              <a:buNone/>
            </a:pPr>
            <a:r>
              <a:rPr lang="cs-CZ" dirty="0" smtClean="0"/>
              <a:t>•Registrace </a:t>
            </a:r>
            <a:r>
              <a:rPr lang="cs-CZ" dirty="0"/>
              <a:t>na SZIF: </a:t>
            </a:r>
            <a:r>
              <a:rPr lang="cs-CZ" dirty="0" smtClean="0"/>
              <a:t>ihned po skončení příjmu a po výběru</a:t>
            </a:r>
          </a:p>
          <a:p>
            <a:pPr marL="0" indent="0">
              <a:buNone/>
            </a:pPr>
            <a:r>
              <a:rPr lang="cs-CZ" dirty="0" smtClean="0"/>
              <a:t>•Místo podání žádosti: kancelář MAS –Náměšť na Hané</a:t>
            </a:r>
          </a:p>
          <a:p>
            <a:pPr marL="0" indent="0">
              <a:buNone/>
            </a:pPr>
            <a:r>
              <a:rPr lang="cs-CZ" dirty="0" smtClean="0"/>
              <a:t>•</a:t>
            </a:r>
            <a:r>
              <a:rPr lang="cs-CZ" dirty="0"/>
              <a:t>Min. výše způsobilých výdajů: 50 000 Kč</a:t>
            </a:r>
          </a:p>
          <a:p>
            <a:pPr marL="0" indent="0">
              <a:buNone/>
            </a:pPr>
            <a:r>
              <a:rPr lang="cs-CZ" dirty="0"/>
              <a:t>•Max. výše způsobilých výdajů: 5 000 000 </a:t>
            </a:r>
            <a:r>
              <a:rPr lang="cs-CZ" dirty="0" smtClean="0"/>
              <a:t>Kč (teoretická)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MAS </a:t>
            </a:r>
            <a:r>
              <a:rPr lang="cs-CZ" dirty="0"/>
              <a:t>Region </a:t>
            </a:r>
            <a:r>
              <a:rPr lang="cs-CZ" dirty="0" smtClean="0"/>
              <a:t>HANÁ max. 600 (800) tis dotace, (</a:t>
            </a:r>
            <a:r>
              <a:rPr lang="cs-CZ" dirty="0" err="1" smtClean="0"/>
              <a:t>tj</a:t>
            </a:r>
            <a:r>
              <a:rPr lang="cs-CZ" dirty="0" smtClean="0"/>
              <a:t> 1,3 mil resp. 1,77 mil CZV pro 45% dotace)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•Územní vymezení: území MAS Region HANÁ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Vyhlášené Fiche = podporované oblasti</a:t>
            </a:r>
          </a:p>
          <a:p>
            <a:pPr marL="0" indent="0">
              <a:buNone/>
            </a:pPr>
            <a:r>
              <a:rPr lang="cs-CZ" dirty="0" smtClean="0"/>
              <a:t>• Fiche 1 - </a:t>
            </a:r>
            <a:r>
              <a:rPr lang="pl-PL" dirty="0"/>
              <a:t>Podpora rozvoje podnikání v </a:t>
            </a:r>
            <a:r>
              <a:rPr lang="pl-PL" dirty="0" smtClean="0"/>
              <a:t>regionu</a:t>
            </a:r>
          </a:p>
          <a:p>
            <a:pPr marL="0" indent="0">
              <a:buNone/>
            </a:pPr>
            <a:r>
              <a:rPr lang="cs-CZ" dirty="0" smtClean="0"/>
              <a:t>(nezemědělské podnikání)</a:t>
            </a:r>
          </a:p>
          <a:p>
            <a:pPr marL="0" indent="0">
              <a:buNone/>
            </a:pPr>
            <a:r>
              <a:rPr lang="cs-CZ" dirty="0" smtClean="0"/>
              <a:t>• Fiche </a:t>
            </a:r>
            <a:r>
              <a:rPr lang="cs-CZ" dirty="0"/>
              <a:t>2 - Investice do zemědělských podniků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</a:t>
            </a:r>
            <a:r>
              <a:rPr lang="cs-CZ" sz="3000" b="1" cap="all" dirty="0" err="1" smtClean="0">
                <a:solidFill>
                  <a:schemeClr val="accent1">
                    <a:lumMod val="50000"/>
                  </a:schemeClr>
                </a:solidFill>
              </a:rPr>
              <a:t>Fiche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Postup podání žádosti</a:t>
            </a:r>
          </a:p>
          <a:p>
            <a:pPr marL="0" indent="0">
              <a:buNone/>
            </a:pPr>
            <a:r>
              <a:rPr lang="cs-CZ" dirty="0"/>
              <a:t>• Žadatel si zřídí přístup do Portálu farmáře, přihlásí se k účtu </a:t>
            </a:r>
            <a:br>
              <a:rPr lang="cs-CZ" dirty="0"/>
            </a:br>
            <a:r>
              <a:rPr lang="cs-CZ" dirty="0" smtClean="0"/>
              <a:t>   (pomoc viz dokument </a:t>
            </a:r>
            <a:r>
              <a:rPr lang="cs-CZ" dirty="0"/>
              <a:t>na </a:t>
            </a:r>
            <a:r>
              <a:rPr lang="cs-CZ" dirty="0" smtClean="0"/>
              <a:t>webu </a:t>
            </a:r>
            <a:r>
              <a:rPr lang="cs-CZ" dirty="0" smtClean="0">
                <a:hlinkClick r:id="rId2"/>
              </a:rPr>
              <a:t>www.regionhana.cz</a:t>
            </a:r>
            <a:r>
              <a:rPr lang="cs-CZ" dirty="0" smtClean="0"/>
              <a:t> 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-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Informace k přístupu do Portálu farmáře, Žádost o přístup do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Portálu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farmáře</a:t>
            </a:r>
          </a:p>
          <a:p>
            <a:pPr marL="0" indent="0">
              <a:buNone/>
            </a:pPr>
            <a:r>
              <a:rPr lang="cs-CZ" dirty="0" smtClean="0"/>
              <a:t>• Žadatel </a:t>
            </a:r>
            <a:r>
              <a:rPr lang="cs-CZ" dirty="0"/>
              <a:t>vygeneruje formulář žádosti z vlastního účtu na Portálu farmáře a uloží ji ke zpracování do svého PC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(</a:t>
            </a:r>
            <a:r>
              <a:rPr lang="cs-CZ" dirty="0"/>
              <a:t>pomoc viz dokument na webu </a:t>
            </a:r>
            <a:r>
              <a:rPr lang="cs-CZ" dirty="0">
                <a:hlinkClick r:id="rId2"/>
              </a:rPr>
              <a:t>www.regionhana.cz</a:t>
            </a:r>
            <a:r>
              <a:rPr lang="cs-CZ" dirty="0"/>
              <a:t> 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-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Generování žádosti o dotaci na Portálu farmáře</a:t>
            </a:r>
          </a:p>
          <a:p>
            <a:pPr marL="0" indent="0">
              <a:buNone/>
            </a:pPr>
            <a:r>
              <a:rPr lang="cs-CZ" dirty="0" smtClean="0"/>
              <a:t>• V </a:t>
            </a:r>
            <a:r>
              <a:rPr lang="cs-CZ" dirty="0"/>
              <a:t>termínu </a:t>
            </a:r>
            <a:r>
              <a:rPr lang="cs-CZ" dirty="0" smtClean="0"/>
              <a:t>podání žádosti doručí </a:t>
            </a:r>
            <a:r>
              <a:rPr lang="cs-CZ" dirty="0"/>
              <a:t>žadatel na MAS vyplněný formulář žádosti v elektronické podobě, včetně všech příloh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Podání žádosti na MAS</a:t>
            </a:r>
          </a:p>
          <a:p>
            <a:pPr marL="0" indent="0">
              <a:buNone/>
            </a:pPr>
            <a:r>
              <a:rPr lang="cs-CZ" dirty="0" smtClean="0"/>
              <a:t>• MAS </a:t>
            </a:r>
            <a:r>
              <a:rPr lang="cs-CZ" dirty="0"/>
              <a:t>žádost vytiskne, žadatel podepíše a MAS vydá potvrzení o přijetí žádosti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700" dirty="0" smtClean="0">
                <a:solidFill>
                  <a:schemeClr val="accent6">
                    <a:lumMod val="75000"/>
                  </a:schemeClr>
                </a:solidFill>
              </a:rPr>
              <a:t>DŮLEŽITÉ </a:t>
            </a:r>
            <a:r>
              <a:rPr lang="cs-CZ" sz="2700" dirty="0">
                <a:solidFill>
                  <a:schemeClr val="accent6">
                    <a:lumMod val="75000"/>
                  </a:schemeClr>
                </a:solidFill>
              </a:rPr>
              <a:t>JSOU KONZULTACE ZÁMĚRU BĚHEM PŘÍPRAVY ŽÁDOSTI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1390</Words>
  <Application>Microsoft Office PowerPoint</Application>
  <PresentationFormat>Předvádění na obrazovce (4:3)</PresentationFormat>
  <Paragraphs>161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Dotační program  pro podporu zemědělského podnikání v rámci  strategie komunitně vedeného rozvoje (CLLD)</vt:lpstr>
      <vt:lpstr>Nadpis</vt:lpstr>
      <vt:lpstr>Základy, teze, MAS</vt:lpstr>
      <vt:lpstr>Region HANÁ základní informace</vt:lpstr>
      <vt:lpstr>Region HANÁ příslušnost obcí k mikroregionu</vt:lpstr>
      <vt:lpstr>Strategie MAS Region HANÁ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1. Výzva MAS Region HANÁ – PRV Fiche 2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16</cp:revision>
  <dcterms:created xsi:type="dcterms:W3CDTF">2017-07-18T08:14:07Z</dcterms:created>
  <dcterms:modified xsi:type="dcterms:W3CDTF">2017-07-20T13:24:22Z</dcterms:modified>
</cp:coreProperties>
</file>