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7" r:id="rId9"/>
    <p:sldId id="260" r:id="rId10"/>
    <p:sldId id="261" r:id="rId11"/>
    <p:sldId id="262" r:id="rId12"/>
    <p:sldId id="263" r:id="rId13"/>
    <p:sldId id="268" r:id="rId14"/>
    <p:sldId id="266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83" autoAdjust="0"/>
  </p:normalViewPr>
  <p:slideViewPr>
    <p:cSldViewPr>
      <p:cViewPr>
        <p:scale>
          <a:sx n="91" d="100"/>
          <a:sy n="91" d="100"/>
        </p:scale>
        <p:origin x="12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37DBD-15B7-46D6-AF92-F2D9E0BC6E61}" type="datetimeFigureOut">
              <a:rPr lang="cs-CZ" smtClean="0"/>
              <a:t>21.5.2015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1FFAB-3883-4511-BDB4-D6F647F7750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B866DF92-F713-49D7-AE6E-E070748E5BE2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AA9B9CB4-8608-4082-8245-7C362C0D84F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25178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B9CB4-8608-4082-8245-7C362C0D84F0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1425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B9CB4-8608-4082-8245-7C362C0D84F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77976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19645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1235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0128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9560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424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1424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7573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9743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436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75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ABB8-49F8-4DC3-BC83-1050AB653079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DD26-5760-463E-A073-B27DF6773A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4076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4ABB8-49F8-4DC3-BC83-1050AB653079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7DD26-5760-463E-A073-B27DF6773A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9928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psd@atlas.cz" TargetMode="External"/><Relationship Id="rId2" Type="http://schemas.openxmlformats.org/officeDocument/2006/relationships/hyperlink" Target="http://www.ppsd.e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3588" y="4653136"/>
            <a:ext cx="6944816" cy="1584176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PPSD Personální a poradenské družstvo</a:t>
            </a:r>
          </a:p>
          <a:p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Ing. Vojtěch Miler</a:t>
            </a:r>
          </a:p>
          <a:p>
            <a:r>
              <a:rPr lang="cs-CZ" sz="2400" i="1" dirty="0" smtClean="0">
                <a:solidFill>
                  <a:schemeClr val="accent1">
                    <a:lumMod val="75000"/>
                  </a:schemeClr>
                </a:solidFill>
              </a:rPr>
              <a:t>předseda družstva </a:t>
            </a:r>
          </a:p>
          <a:p>
            <a:endParaRPr lang="cs-CZ" i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/>
              <a:t>Hlavní principy sociálního podnikání obcí a </a:t>
            </a:r>
            <a:r>
              <a:rPr lang="pt-BR" sz="4000" b="1" dirty="0" smtClean="0"/>
              <a:t>MAS</a:t>
            </a:r>
            <a:r>
              <a:rPr lang="cs-CZ" sz="4000" b="1" dirty="0" smtClean="0"/>
              <a:t> </a:t>
            </a:r>
            <a:endParaRPr lang="cs-CZ" sz="4000" dirty="0"/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43608" y="620688"/>
            <a:ext cx="694481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600" b="1" dirty="0" smtClean="0">
                <a:solidFill>
                  <a:srgbClr val="002060"/>
                </a:solidFill>
              </a:rPr>
              <a:t>Informační seminář</a:t>
            </a:r>
          </a:p>
          <a:p>
            <a:r>
              <a:rPr lang="cs-CZ" sz="2800" i="1" dirty="0" smtClean="0">
                <a:solidFill>
                  <a:srgbClr val="002060"/>
                </a:solidFill>
              </a:rPr>
              <a:t>MAS Region Haná</a:t>
            </a:r>
            <a:endParaRPr lang="cs-CZ" sz="2000" i="1" dirty="0" smtClean="0">
              <a:solidFill>
                <a:srgbClr val="002060"/>
              </a:solidFill>
            </a:endParaRPr>
          </a:p>
          <a:p>
            <a:r>
              <a:rPr lang="cs-CZ" sz="2800" i="1" dirty="0" smtClean="0">
                <a:solidFill>
                  <a:srgbClr val="002060"/>
                </a:solidFill>
              </a:rPr>
              <a:t>21. 5. 2015</a:t>
            </a:r>
            <a:endParaRPr lang="cs-CZ" sz="2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361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 anchor="t">
            <a:normAutofit/>
          </a:bodyPr>
          <a:lstStyle/>
          <a:p>
            <a:r>
              <a:rPr lang="cs-CZ" sz="3100" b="1" dirty="0">
                <a:solidFill>
                  <a:srgbClr val="002060"/>
                </a:solidFill>
                <a:latin typeface="+mn-lt"/>
              </a:rPr>
              <a:t>Projekt </a:t>
            </a:r>
            <a:r>
              <a:rPr lang="cs-CZ" sz="3100" b="1" dirty="0" err="1" smtClean="0">
                <a:solidFill>
                  <a:srgbClr val="002060"/>
                </a:solidFill>
                <a:latin typeface="+mn-lt"/>
              </a:rPr>
              <a:t>AfterCare</a:t>
            </a:r>
            <a:r>
              <a:rPr lang="cs-CZ" sz="31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cs-CZ" sz="3100" b="1" dirty="0">
                <a:solidFill>
                  <a:srgbClr val="002060"/>
                </a:solidFill>
                <a:latin typeface="+mn-lt"/>
              </a:rPr>
              <a:t>v sociálním podnikání 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276182"/>
            <a:ext cx="8229600" cy="50331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900" dirty="0" smtClean="0"/>
              <a:t>Nejčastější chyby a problémy:</a:t>
            </a:r>
          </a:p>
          <a:p>
            <a:pPr lvl="0"/>
            <a:r>
              <a:rPr lang="cs-CZ" sz="2900" dirty="0" smtClean="0"/>
              <a:t>Nedostatečný počáteční kapitál</a:t>
            </a:r>
          </a:p>
          <a:p>
            <a:pPr lvl="0"/>
            <a:r>
              <a:rPr lang="cs-CZ" sz="2900" dirty="0" smtClean="0"/>
              <a:t>Přílišná závislost (spoléhání se) na cizích financích</a:t>
            </a:r>
          </a:p>
          <a:p>
            <a:pPr lvl="0"/>
            <a:r>
              <a:rPr lang="cs-CZ" sz="2900" dirty="0" smtClean="0"/>
              <a:t>Nejasně stanovené kompetence a odpovědnosti</a:t>
            </a:r>
          </a:p>
          <a:p>
            <a:pPr lvl="0"/>
            <a:r>
              <a:rPr lang="cs-CZ" sz="2900" dirty="0" smtClean="0"/>
              <a:t>Podcenění pesimistických odhadů</a:t>
            </a:r>
          </a:p>
          <a:p>
            <a:pPr lvl="0"/>
            <a:r>
              <a:rPr lang="cs-CZ" sz="2900" dirty="0" smtClean="0"/>
              <a:t>Nesoustředěnost na hlavní aktivity (mnoho věcí naráz)</a:t>
            </a:r>
          </a:p>
          <a:p>
            <a:pPr lvl="0"/>
            <a:r>
              <a:rPr lang="cs-CZ" sz="2900" dirty="0" smtClean="0"/>
              <a:t>Nedostatečný marketingový průzkum</a:t>
            </a:r>
          </a:p>
          <a:p>
            <a:pPr lvl="0"/>
            <a:r>
              <a:rPr lang="cs-CZ" sz="2900" dirty="0" smtClean="0"/>
              <a:t>Neexistence výkonnostních parametrů</a:t>
            </a:r>
          </a:p>
          <a:p>
            <a:pPr lvl="0"/>
            <a:r>
              <a:rPr lang="cs-CZ" sz="2900" dirty="0" smtClean="0"/>
              <a:t>Neexistence strategického plánovaní</a:t>
            </a:r>
          </a:p>
          <a:p>
            <a:pPr lvl="0"/>
            <a:r>
              <a:rPr lang="cs-CZ" sz="2900" dirty="0" smtClean="0"/>
              <a:t>Špatný výběr partnerů</a:t>
            </a:r>
          </a:p>
          <a:p>
            <a:endParaRPr lang="cs-CZ" dirty="0"/>
          </a:p>
        </p:txBody>
      </p:sp>
      <p:pic>
        <p:nvPicPr>
          <p:cNvPr id="9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0179" y="4581128"/>
            <a:ext cx="111816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581128"/>
            <a:ext cx="111816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1742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 anchor="t">
            <a:noAutofit/>
          </a:bodyPr>
          <a:lstStyle/>
          <a:p>
            <a:r>
              <a:rPr lang="cs-CZ" sz="6000" b="1" i="1" dirty="0" smtClean="0">
                <a:solidFill>
                  <a:srgbClr val="002060"/>
                </a:solidFill>
              </a:rPr>
              <a:t>Děkujeme za pozornost</a:t>
            </a:r>
            <a:r>
              <a:rPr lang="cs-CZ" sz="6600" dirty="0" smtClean="0"/>
              <a:t/>
            </a:r>
            <a:br>
              <a:rPr lang="cs-CZ" sz="6600" dirty="0" smtClean="0"/>
            </a:b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Ing. Vojtěch Miler</a:t>
            </a:r>
          </a:p>
          <a:p>
            <a:pPr marL="0" indent="0" algn="ctr">
              <a:buNone/>
            </a:pPr>
            <a:r>
              <a:rPr lang="cs-CZ" dirty="0" smtClean="0"/>
              <a:t>Tel. 602 782 337</a:t>
            </a:r>
          </a:p>
          <a:p>
            <a:pPr marL="0" indent="0" algn="r">
              <a:buNone/>
            </a:pPr>
            <a:endParaRPr lang="cs-CZ" sz="2800" b="1" dirty="0" smtClean="0"/>
          </a:p>
          <a:p>
            <a:pPr marL="0" indent="0" algn="ctr">
              <a:buNone/>
            </a:pPr>
            <a:r>
              <a:rPr lang="cs-CZ" sz="2800" b="1" dirty="0" smtClean="0"/>
              <a:t>	</a:t>
            </a:r>
            <a:r>
              <a:rPr lang="cs-CZ" sz="2000" b="1" dirty="0" smtClean="0"/>
              <a:t>PPSD Personální a poradenské sociální družstvo</a:t>
            </a:r>
            <a:endParaRPr lang="cs-CZ" sz="1600" b="1" dirty="0" smtClean="0"/>
          </a:p>
          <a:p>
            <a:pPr marL="0" indent="0" algn="ctr">
              <a:buNone/>
            </a:pPr>
            <a:r>
              <a:rPr lang="cs-CZ" sz="1800" b="1" dirty="0" smtClean="0">
                <a:hlinkClick r:id="rId2"/>
              </a:rPr>
              <a:t>www.ppsd.eu</a:t>
            </a:r>
            <a:endParaRPr lang="cs-CZ" sz="1800" b="1" dirty="0" smtClean="0"/>
          </a:p>
          <a:p>
            <a:pPr marL="0" indent="0" algn="ctr">
              <a:buNone/>
            </a:pPr>
            <a:r>
              <a:rPr lang="cs-CZ" sz="1800" b="1" dirty="0" smtClean="0">
                <a:hlinkClick r:id="rId3"/>
              </a:rPr>
              <a:t>ppsd@atlas.cz</a:t>
            </a:r>
            <a:endParaRPr lang="cs-CZ" sz="1800" b="1" dirty="0" smtClean="0"/>
          </a:p>
          <a:p>
            <a:pPr marL="0" indent="0" algn="ctr">
              <a:buNone/>
            </a:pPr>
            <a:r>
              <a:rPr lang="cs-CZ" sz="2400" b="1" dirty="0" smtClean="0"/>
              <a:t>	</a:t>
            </a:r>
            <a:r>
              <a:rPr lang="cs-CZ" sz="2000" b="1" dirty="0" smtClean="0"/>
              <a:t>Regionální centrum podpory sociálního podnikání</a:t>
            </a:r>
            <a:endParaRPr lang="cs-CZ" sz="1800" b="1" dirty="0" smtClean="0"/>
          </a:p>
          <a:p>
            <a:pPr marL="0" indent="0" algn="ctr">
              <a:buNone/>
            </a:pPr>
            <a:endParaRPr lang="cs-CZ" sz="2800" b="1" dirty="0" smtClean="0"/>
          </a:p>
          <a:p>
            <a:pPr marL="0" indent="0" algn="ctr">
              <a:buNone/>
            </a:pPr>
            <a:endParaRPr lang="cs-CZ" sz="2800" dirty="0" smtClean="0"/>
          </a:p>
        </p:txBody>
      </p:sp>
      <p:pic>
        <p:nvPicPr>
          <p:cNvPr id="4" name="Obrázek 3" descr="C:\Users\Ing. Karel Rychtář\Desktop\4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833156"/>
            <a:ext cx="1872208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2242" y="4824855"/>
            <a:ext cx="1944216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977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29600" cy="1872208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 </a:t>
            </a:r>
            <a:r>
              <a:rPr lang="cs-CZ" b="1" dirty="0" smtClean="0">
                <a:solidFill>
                  <a:srgbClr val="002060"/>
                </a:solidFill>
              </a:rPr>
              <a:t>1. Základní </a:t>
            </a:r>
            <a:r>
              <a:rPr lang="cs-CZ" b="1" dirty="0">
                <a:solidFill>
                  <a:srgbClr val="002060"/>
                </a:solidFill>
              </a:rPr>
              <a:t>principy sociálního podnikání</a:t>
            </a:r>
            <a:r>
              <a:rPr lang="cs-CZ" dirty="0">
                <a:solidFill>
                  <a:srgbClr val="002060"/>
                </a:solidFill>
              </a:rPr>
              <a:t/>
            </a:r>
            <a:br>
              <a:rPr lang="cs-CZ" dirty="0">
                <a:solidFill>
                  <a:srgbClr val="00206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090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 anchor="t">
            <a:normAutofit fontScale="90000"/>
          </a:bodyPr>
          <a:lstStyle/>
          <a:p>
            <a:pPr lvl="0"/>
            <a:r>
              <a:rPr lang="cs-CZ" sz="3100" b="1" dirty="0" smtClean="0">
                <a:solidFill>
                  <a:srgbClr val="002060"/>
                </a:solidFill>
                <a:latin typeface="+mn-lt"/>
              </a:rPr>
              <a:t>Principy </a:t>
            </a:r>
            <a:r>
              <a:rPr lang="cs-CZ" sz="3100" b="1" dirty="0">
                <a:solidFill>
                  <a:srgbClr val="002060"/>
                </a:solidFill>
                <a:latin typeface="+mn-lt"/>
              </a:rPr>
              <a:t>SP: ekonomická a sociální </a:t>
            </a:r>
            <a:r>
              <a:rPr lang="cs-CZ" sz="3100" b="1" dirty="0" smtClean="0">
                <a:solidFill>
                  <a:srgbClr val="002060"/>
                </a:solidFill>
                <a:latin typeface="+mn-lt"/>
              </a:rPr>
              <a:t>(</a:t>
            </a:r>
            <a:r>
              <a:rPr lang="cs-CZ" sz="3100" b="1" dirty="0">
                <a:solidFill>
                  <a:srgbClr val="002060"/>
                </a:solidFill>
                <a:latin typeface="+mn-lt"/>
              </a:rPr>
              <a:t>společensky </a:t>
            </a:r>
            <a:r>
              <a:rPr lang="cs-CZ" sz="3100" b="1" dirty="0" smtClean="0">
                <a:solidFill>
                  <a:srgbClr val="002060"/>
                </a:solidFill>
                <a:latin typeface="+mn-lt"/>
              </a:rPr>
              <a:t>	prospěšná</a:t>
            </a:r>
            <a:r>
              <a:rPr lang="cs-CZ" sz="3100" b="1" dirty="0">
                <a:solidFill>
                  <a:srgbClr val="002060"/>
                </a:solidFill>
                <a:latin typeface="+mn-lt"/>
              </a:rPr>
              <a:t>) stránka sociálního podnikání</a:t>
            </a:r>
            <a:r>
              <a:rPr lang="cs-CZ" dirty="0">
                <a:solidFill>
                  <a:srgbClr val="002060"/>
                </a:solidFill>
              </a:rPr>
              <a:t/>
            </a:r>
            <a:br>
              <a:rPr lang="cs-CZ" dirty="0">
                <a:solidFill>
                  <a:srgbClr val="00206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cs-CZ" sz="5700" dirty="0"/>
              <a:t>Vyváženost</a:t>
            </a:r>
          </a:p>
          <a:p>
            <a:pPr lvl="0"/>
            <a:r>
              <a:rPr lang="cs-CZ" sz="5700" dirty="0"/>
              <a:t>Zaměstnávání a práce s cílovou skupinou</a:t>
            </a:r>
          </a:p>
          <a:p>
            <a:pPr lvl="0"/>
            <a:r>
              <a:rPr lang="cs-CZ" sz="5700" dirty="0"/>
              <a:t>Vliv na místo, kde působím (komunitu)</a:t>
            </a:r>
          </a:p>
          <a:p>
            <a:pPr lvl="0"/>
            <a:r>
              <a:rPr lang="cs-CZ" sz="5700" dirty="0"/>
              <a:t>Demokratické řízení</a:t>
            </a:r>
          </a:p>
          <a:p>
            <a:pPr lvl="0"/>
            <a:r>
              <a:rPr lang="cs-CZ" sz="5700" dirty="0"/>
              <a:t>Vícezdrojové financování</a:t>
            </a:r>
          </a:p>
          <a:p>
            <a:pPr lvl="0"/>
            <a:r>
              <a:rPr lang="cs-CZ" sz="5700" dirty="0"/>
              <a:t>Použití zisku</a:t>
            </a:r>
          </a:p>
          <a:p>
            <a:pPr lvl="0"/>
            <a:r>
              <a:rPr lang="cs-CZ" sz="5700" dirty="0"/>
              <a:t>Sociální inovace</a:t>
            </a:r>
          </a:p>
          <a:p>
            <a:pPr lvl="0"/>
            <a:r>
              <a:rPr lang="cs-CZ" sz="5700" dirty="0"/>
              <a:t>Zapojení </a:t>
            </a:r>
            <a:r>
              <a:rPr lang="cs-CZ" sz="5700" dirty="0" err="1"/>
              <a:t>stakeholderů</a:t>
            </a:r>
            <a:endParaRPr lang="cs-CZ" sz="5700" dirty="0"/>
          </a:p>
          <a:p>
            <a:pPr lvl="0"/>
            <a:r>
              <a:rPr lang="cs-CZ" sz="5700" dirty="0"/>
              <a:t>Síťování a spolupráce</a:t>
            </a:r>
          </a:p>
          <a:p>
            <a:pPr lvl="0"/>
            <a:r>
              <a:rPr lang="cs-CZ" sz="5700" dirty="0"/>
              <a:t>Udržitelný rozvoj</a:t>
            </a:r>
          </a:p>
          <a:p>
            <a:pPr lvl="0"/>
            <a:r>
              <a:rPr lang="cs-CZ" sz="5700" dirty="0"/>
              <a:t>Sociální </a:t>
            </a:r>
            <a:r>
              <a:rPr lang="cs-CZ" sz="5700" dirty="0" smtClean="0"/>
              <a:t>odpovědnost</a:t>
            </a:r>
          </a:p>
          <a:p>
            <a:pPr lvl="0"/>
            <a:r>
              <a:rPr lang="cs-CZ" sz="5700" dirty="0" smtClean="0"/>
              <a:t>Využití místních zdrojů</a:t>
            </a:r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3890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b="1" dirty="0" smtClean="0">
                <a:solidFill>
                  <a:srgbClr val="002060"/>
                </a:solidFill>
                <a:latin typeface="+mn-lt"/>
              </a:rPr>
              <a:t>Proč </a:t>
            </a:r>
            <a:r>
              <a:rPr lang="cs-CZ" sz="3100" b="1" dirty="0">
                <a:solidFill>
                  <a:srgbClr val="002060"/>
                </a:solidFill>
                <a:latin typeface="+mn-lt"/>
              </a:rPr>
              <a:t>se zakládají sociální podniky?</a:t>
            </a:r>
            <a:r>
              <a:rPr lang="cs-CZ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dirty="0" smtClean="0"/>
              <a:t>Jaká </a:t>
            </a:r>
            <a:r>
              <a:rPr lang="cs-CZ" sz="5400" dirty="0"/>
              <a:t>je Vaše motivace k </a:t>
            </a:r>
            <a:r>
              <a:rPr lang="cs-CZ" sz="5400" dirty="0" smtClean="0"/>
              <a:t>založení SP</a:t>
            </a:r>
          </a:p>
          <a:p>
            <a:pPr marL="0" indent="0" algn="ctr">
              <a:buNone/>
            </a:pPr>
            <a:r>
              <a:rPr lang="cs-CZ" sz="14000" dirty="0" smtClean="0">
                <a:solidFill>
                  <a:srgbClr val="002060"/>
                </a:solidFill>
                <a:latin typeface="Wide Latin" pitchFamily="18" charset="0"/>
              </a:rPr>
              <a:t>?</a:t>
            </a:r>
            <a:endParaRPr lang="cs-CZ" sz="14000" dirty="0">
              <a:solidFill>
                <a:srgbClr val="002060"/>
              </a:solidFill>
              <a:latin typeface="Wide Lati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1303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</a:rPr>
              <a:t>2. Zakládání </a:t>
            </a:r>
            <a:r>
              <a:rPr lang="cs-CZ" sz="4000" b="1" dirty="0">
                <a:solidFill>
                  <a:srgbClr val="002060"/>
                </a:solidFill>
              </a:rPr>
              <a:t>sociálních podniků</a:t>
            </a:r>
          </a:p>
        </p:txBody>
      </p:sp>
    </p:spTree>
    <p:extLst>
      <p:ext uri="{BB962C8B-B14F-4D97-AF65-F5344CB8AC3E}">
        <p14:creationId xmlns:p14="http://schemas.microsoft.com/office/powerpoint/2010/main" xmlns="" val="75910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cs-CZ" sz="2700" dirty="0" smtClean="0"/>
              <a:t>Akciová </a:t>
            </a:r>
            <a:r>
              <a:rPr lang="cs-CZ" sz="2700" dirty="0"/>
              <a:t>společnost</a:t>
            </a:r>
          </a:p>
          <a:p>
            <a:pPr lvl="0"/>
            <a:r>
              <a:rPr lang="cs-CZ" sz="2700" dirty="0"/>
              <a:t>Společnost s ručením </a:t>
            </a:r>
            <a:r>
              <a:rPr lang="cs-CZ" sz="2700" dirty="0" smtClean="0"/>
              <a:t>omezeným</a:t>
            </a:r>
          </a:p>
          <a:p>
            <a:pPr lvl="0"/>
            <a:r>
              <a:rPr lang="cs-CZ" sz="2700" dirty="0" smtClean="0"/>
              <a:t>Veřejná obchodní společnost a komanditní společnost</a:t>
            </a:r>
          </a:p>
          <a:p>
            <a:pPr lvl="0"/>
            <a:r>
              <a:rPr lang="cs-CZ" sz="2700" dirty="0" smtClean="0"/>
              <a:t>Družstvo</a:t>
            </a:r>
          </a:p>
          <a:p>
            <a:pPr lvl="0"/>
            <a:r>
              <a:rPr lang="cs-CZ" sz="2700" dirty="0" smtClean="0"/>
              <a:t>Sociální družstvo</a:t>
            </a:r>
          </a:p>
          <a:p>
            <a:r>
              <a:rPr lang="cs-CZ" sz="2700" dirty="0" smtClean="0"/>
              <a:t>(Z minulosti ještě existují:  o.p.s. a neziskové organizace založené církvemi)</a:t>
            </a:r>
            <a:endParaRPr lang="cs-CZ" sz="2700" b="1" dirty="0">
              <a:latin typeface="+mj-lt"/>
              <a:ea typeface="+mj-ea"/>
              <a:cs typeface="+mj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002060"/>
                </a:solidFill>
                <a:latin typeface="+mn-lt"/>
              </a:rPr>
              <a:t>Právní formy sociálních podniků (nejsou zákonně vymezeny s výjimkou sociálních družstev od 1.1.2014)</a:t>
            </a:r>
            <a:br>
              <a:rPr lang="cs-CZ" sz="2800" b="1" dirty="0">
                <a:solidFill>
                  <a:srgbClr val="002060"/>
                </a:solidFill>
                <a:latin typeface="+mn-lt"/>
              </a:rPr>
            </a:br>
            <a:endParaRPr lang="cs-CZ" sz="28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605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700" dirty="0" smtClean="0"/>
              <a:t>Dlouhodobá </a:t>
            </a:r>
            <a:r>
              <a:rPr lang="cs-CZ" sz="2700" dirty="0"/>
              <a:t>ekonomická a sociální strategie firmy</a:t>
            </a:r>
          </a:p>
          <a:p>
            <a:pPr lvl="0"/>
            <a:r>
              <a:rPr lang="cs-CZ" sz="2700" dirty="0"/>
              <a:t>Způsob řízení firmy</a:t>
            </a:r>
          </a:p>
          <a:p>
            <a:pPr lvl="0"/>
            <a:r>
              <a:rPr lang="cs-CZ" sz="2700" dirty="0"/>
              <a:t>Obor podnikání</a:t>
            </a:r>
          </a:p>
          <a:p>
            <a:pPr lvl="0"/>
            <a:r>
              <a:rPr lang="cs-CZ" sz="2700" dirty="0"/>
              <a:t>Struktura vlastníků</a:t>
            </a:r>
          </a:p>
          <a:p>
            <a:pPr lvl="0"/>
            <a:r>
              <a:rPr lang="cs-CZ" sz="2700" dirty="0"/>
              <a:t>Zvyklosti a zkušenosti zakladatelů</a:t>
            </a:r>
          </a:p>
          <a:p>
            <a:pPr lvl="0"/>
            <a:r>
              <a:rPr lang="cs-CZ" sz="2700" dirty="0"/>
              <a:t>Možnosti získání podpory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sz="2800" b="1" dirty="0" smtClean="0">
                <a:solidFill>
                  <a:srgbClr val="002060"/>
                </a:solidFill>
                <a:latin typeface="+mn-lt"/>
              </a:rPr>
              <a:t>Kritéria pro </a:t>
            </a:r>
            <a:r>
              <a:rPr lang="cs-CZ" sz="2800" b="1" dirty="0">
                <a:solidFill>
                  <a:srgbClr val="002060"/>
                </a:solidFill>
                <a:latin typeface="+mn-lt"/>
              </a:rPr>
              <a:t>výběr právní formy</a:t>
            </a:r>
            <a:r>
              <a:rPr lang="cs-CZ" sz="31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3100" b="1" dirty="0">
                <a:solidFill>
                  <a:srgbClr val="002060"/>
                </a:solidFill>
                <a:latin typeface="+mn-lt"/>
              </a:rPr>
            </a:br>
            <a:endParaRPr lang="cs-CZ" sz="31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96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320480"/>
          </a:xfrm>
        </p:spPr>
        <p:txBody>
          <a:bodyPr>
            <a:normAutofit/>
          </a:bodyPr>
          <a:lstStyle/>
          <a:p>
            <a:pPr lvl="0"/>
            <a:r>
              <a:rPr lang="cs-CZ" sz="2700" dirty="0" smtClean="0"/>
              <a:t>Nově </a:t>
            </a:r>
            <a:r>
              <a:rPr lang="cs-CZ" sz="2700" dirty="0"/>
              <a:t>založený sociální podnik</a:t>
            </a:r>
          </a:p>
          <a:p>
            <a:pPr lvl="0"/>
            <a:r>
              <a:rPr lang="cs-CZ" sz="2700" dirty="0"/>
              <a:t>Přeměna „běžného“ podniku na sociální</a:t>
            </a:r>
          </a:p>
          <a:p>
            <a:pPr lvl="0"/>
            <a:r>
              <a:rPr lang="cs-CZ" sz="2700" dirty="0"/>
              <a:t>Vyčlenění části podniku na část sociální</a:t>
            </a:r>
          </a:p>
          <a:p>
            <a:pPr lvl="0"/>
            <a:r>
              <a:rPr lang="cs-CZ" sz="2700" dirty="0"/>
              <a:t>Přeměna podniku nebo neziskové organizace</a:t>
            </a:r>
          </a:p>
          <a:p>
            <a:pPr lvl="0"/>
            <a:r>
              <a:rPr lang="cs-CZ" sz="2700" dirty="0"/>
              <a:t>Spojení s již existujícím sociálním podnikem</a:t>
            </a:r>
          </a:p>
          <a:p>
            <a:pPr lvl="0"/>
            <a:r>
              <a:rPr lang="cs-CZ" sz="2700" dirty="0"/>
              <a:t>Rozdělení stávající organizace </a:t>
            </a:r>
            <a:r>
              <a:rPr lang="cs-CZ" sz="2700" dirty="0" smtClean="0"/>
              <a:t>na </a:t>
            </a:r>
            <a:r>
              <a:rPr lang="cs-CZ" sz="2700" dirty="0"/>
              <a:t>více částí</a:t>
            </a:r>
          </a:p>
          <a:p>
            <a:pPr lvl="0"/>
            <a:r>
              <a:rPr lang="cs-CZ" sz="2700" dirty="0"/>
              <a:t>Zakládající subjekty: fyzické osoby, obce, neziskové organizace, </a:t>
            </a:r>
            <a:r>
              <a:rPr lang="cs-CZ" sz="2700" dirty="0" smtClean="0"/>
              <a:t>podnikatelé, </a:t>
            </a:r>
            <a:r>
              <a:rPr lang="cs-CZ" sz="2700" dirty="0"/>
              <a:t>právnické osoby.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sz="3100" b="1" dirty="0">
                <a:solidFill>
                  <a:srgbClr val="002060"/>
                </a:solidFill>
                <a:latin typeface="+mn-lt"/>
              </a:rPr>
              <a:t>Morfologie sociálních podniků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869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2074242"/>
          </a:xfrm>
        </p:spPr>
        <p:txBody>
          <a:bodyPr anchor="t">
            <a:normAutofit fontScale="90000"/>
          </a:bodyPr>
          <a:lstStyle/>
          <a:p>
            <a:pPr lvl="0"/>
            <a:r>
              <a:rPr lang="cs-CZ" b="1" dirty="0" smtClean="0">
                <a:solidFill>
                  <a:srgbClr val="002060"/>
                </a:solidFill>
              </a:rPr>
              <a:t>3. Praktické </a:t>
            </a:r>
            <a:r>
              <a:rPr lang="cs-CZ" b="1" dirty="0">
                <a:solidFill>
                  <a:srgbClr val="002060"/>
                </a:solidFill>
              </a:rPr>
              <a:t>problémy při zakládání sociálních podniků </a:t>
            </a: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>(</a:t>
            </a:r>
            <a:r>
              <a:rPr lang="cs-CZ" b="1" dirty="0">
                <a:solidFill>
                  <a:srgbClr val="002060"/>
                </a:solidFill>
              </a:rPr>
              <a:t>a jak se jim vyhnout)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330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AE1E23F8B5A245AC6E45F70F5382A9" ma:contentTypeVersion="0" ma:contentTypeDescription="Vytvoří nový dokument" ma:contentTypeScope="" ma:versionID="e6bdbbc6fb1436ce7846ce5073d39b2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16bad03fb18b8f04fdbd71bfdd0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974B33-B065-456F-9195-CCB9C69551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98EA7A-8EA0-4FB3-9707-8EFAAFEE10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C1E4E93-5B5D-4B4E-8603-7C9A3D9B98D5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3301</TotalTime>
  <Words>226</Words>
  <Application>Microsoft Office PowerPoint</Application>
  <PresentationFormat>Předvádění na obrazovce (4:3)</PresentationFormat>
  <Paragraphs>69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Hlavní principy sociálního podnikání obcí a MAS </vt:lpstr>
      <vt:lpstr> 1. Základní principy sociálního podnikání </vt:lpstr>
      <vt:lpstr>Principy SP: ekonomická a sociální (společensky  prospěšná) stránka sociálního podnikání </vt:lpstr>
      <vt:lpstr>Proč se zakládají sociální podniky? </vt:lpstr>
      <vt:lpstr>2. Zakládání sociálních podniků</vt:lpstr>
      <vt:lpstr>Právní formy sociálních podniků (nejsou zákonně vymezeny s výjimkou sociálních družstev od 1.1.2014) </vt:lpstr>
      <vt:lpstr>Kritéria pro výběr právní formy </vt:lpstr>
      <vt:lpstr>Morfologie sociálních podniků </vt:lpstr>
      <vt:lpstr>3. Praktické problémy při zakládání sociálních podniků  (a jak se jim vyhnout) </vt:lpstr>
      <vt:lpstr>Projekt AfterCare v sociálním podnikání </vt:lpstr>
      <vt:lpstr>Děkujeme za pozornost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Zkušenosti se zakládáním sociálních družstev</dc:title>
  <dc:creator>ppsd</dc:creator>
  <cp:lastModifiedBy>mikulášek</cp:lastModifiedBy>
  <cp:revision>33</cp:revision>
  <cp:lastPrinted>2014-05-28T12:08:53Z</cp:lastPrinted>
  <dcterms:created xsi:type="dcterms:W3CDTF">2014-02-15T13:06:24Z</dcterms:created>
  <dcterms:modified xsi:type="dcterms:W3CDTF">2015-05-21T10:08:29Z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0x01010017AE1E23F8B5A245AC6E45F70F5382A9</vt:lpwstr>
  </property>
</Properties>
</file>