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9" r:id="rId3"/>
    <p:sldId id="292" r:id="rId4"/>
    <p:sldId id="263" r:id="rId5"/>
    <p:sldId id="264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4" r:id="rId14"/>
    <p:sldId id="305" r:id="rId15"/>
    <p:sldId id="316" r:id="rId16"/>
    <p:sldId id="303" r:id="rId17"/>
    <p:sldId id="306" r:id="rId18"/>
    <p:sldId id="324" r:id="rId19"/>
    <p:sldId id="308" r:id="rId20"/>
    <p:sldId id="309" r:id="rId21"/>
    <p:sldId id="310" r:id="rId22"/>
    <p:sldId id="311" r:id="rId23"/>
    <p:sldId id="312" r:id="rId24"/>
    <p:sldId id="319" r:id="rId25"/>
    <p:sldId id="313" r:id="rId26"/>
    <p:sldId id="323" r:id="rId27"/>
    <p:sldId id="314" r:id="rId28"/>
    <p:sldId id="317" r:id="rId29"/>
    <p:sldId id="320" r:id="rId30"/>
    <p:sldId id="321" r:id="rId31"/>
    <p:sldId id="258" r:id="rId3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E57B-23DC-4164-9F59-27CFE67149F9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ECB2-C216-4A93-9C2B-228186531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5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4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7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2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7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4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6708-B6A4-421C-B683-065EA0CCFA54}" type="datetimeFigureOut">
              <a:rPr lang="cs-CZ" smtClean="0"/>
              <a:t>04.06.2020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6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egionhana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agri.cz/public/web/mze/e-podatelna/ministerstvo-zemedelstvi/formulare-k-podani/pristup-pro-registrovane-uzivatele-na-eagri_zadost-o-pristup-na-portal-eagri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88623"/>
            <a:ext cx="7772400" cy="2607733"/>
          </a:xfrm>
        </p:spPr>
        <p:txBody>
          <a:bodyPr anchor="t">
            <a:normAutofit fontScale="90000"/>
          </a:bodyPr>
          <a:lstStyle/>
          <a:p>
            <a:r>
              <a:rPr lang="cs-CZ" sz="5400" b="1" cap="all" dirty="0"/>
              <a:t>Dotační program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4000" b="1" dirty="0" err="1"/>
              <a:t>Program</a:t>
            </a:r>
            <a:r>
              <a:rPr lang="cs-CZ" sz="4000" b="1" dirty="0"/>
              <a:t> rozvoje venkova</a:t>
            </a:r>
            <a:r>
              <a:rPr lang="cs-CZ" sz="3500" dirty="0"/>
              <a:t/>
            </a:r>
            <a:br>
              <a:rPr lang="cs-CZ" sz="3500" dirty="0"/>
            </a:br>
            <a:r>
              <a:rPr lang="cs-CZ" sz="2000" dirty="0"/>
              <a:t>v rámci </a:t>
            </a:r>
            <a:r>
              <a:rPr lang="cs-CZ" sz="3500" dirty="0"/>
              <a:t/>
            </a:r>
            <a:br>
              <a:rPr lang="cs-CZ" sz="3500" dirty="0"/>
            </a:br>
            <a:r>
              <a:rPr lang="cs-CZ" sz="3500" dirty="0"/>
              <a:t>strategie komunitně vedeného rozvoje</a:t>
            </a:r>
            <a:br>
              <a:rPr lang="cs-CZ" sz="3500" dirty="0"/>
            </a:br>
            <a:r>
              <a:rPr lang="cs-CZ" sz="4000" dirty="0"/>
              <a:t>(</a:t>
            </a:r>
            <a:r>
              <a:rPr lang="cs-CZ" sz="4000" b="1" dirty="0"/>
              <a:t>CLLD</a:t>
            </a:r>
            <a:r>
              <a:rPr lang="cs-CZ" sz="4000" dirty="0"/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377" y="4081816"/>
            <a:ext cx="8579555" cy="1655762"/>
          </a:xfrm>
        </p:spPr>
        <p:txBody>
          <a:bodyPr>
            <a:normAutofit/>
          </a:bodyPr>
          <a:lstStyle/>
          <a:p>
            <a:r>
              <a:rPr lang="cs-CZ" dirty="0"/>
              <a:t>MAS Region HANÁ, </a:t>
            </a:r>
            <a:r>
              <a:rPr lang="cs-CZ" dirty="0" err="1"/>
              <a:t>z.s</a:t>
            </a:r>
            <a:r>
              <a:rPr lang="cs-CZ" dirty="0"/>
              <a:t>. - 6. výzva PRV</a:t>
            </a:r>
          </a:p>
          <a:p>
            <a:r>
              <a:rPr lang="cs-CZ" dirty="0" err="1"/>
              <a:t>Fiche</a:t>
            </a:r>
            <a:r>
              <a:rPr lang="cs-CZ" dirty="0"/>
              <a:t> 7 - </a:t>
            </a:r>
            <a:r>
              <a:rPr lang="pl-PL" dirty="0"/>
              <a:t>Kulturní a spolková zařízení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7734" y="6040438"/>
            <a:ext cx="9076266" cy="81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i="1" dirty="0"/>
              <a:t>Informativní seminář pro potenciální žadatele</a:t>
            </a:r>
          </a:p>
          <a:p>
            <a:pPr algn="l"/>
            <a:r>
              <a:rPr lang="cs-CZ" sz="1800" i="1" dirty="0"/>
              <a:t>Náměšť na Hané								2020</a:t>
            </a:r>
          </a:p>
          <a:p>
            <a:pPr algn="l"/>
            <a:endParaRPr lang="cs-CZ" sz="1800" i="1" dirty="0"/>
          </a:p>
        </p:txBody>
      </p:sp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333" y="3216864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VÝZVA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Výzva </a:t>
            </a:r>
            <a:r>
              <a:rPr lang="pl-PL" sz="2000" dirty="0"/>
              <a:t>MAS č. </a:t>
            </a:r>
            <a:r>
              <a:rPr lang="pl-PL" sz="2000" dirty="0" smtClean="0"/>
              <a:t>6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Zveřejněna na stránkách </a:t>
            </a:r>
            <a:r>
              <a:rPr lang="pl-PL" sz="2000" dirty="0" smtClean="0">
                <a:hlinkClick r:id="rId2"/>
              </a:rPr>
              <a:t>www.regionhana.cz</a:t>
            </a:r>
            <a:r>
              <a:rPr lang="pl-PL" sz="2000" dirty="0" smtClean="0"/>
              <a:t> – výzvy </a:t>
            </a:r>
            <a:r>
              <a:rPr lang="pl-PL" sz="2000" dirty="0" smtClean="0"/>
              <a:t>– PRV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Stanovuje </a:t>
            </a:r>
            <a:r>
              <a:rPr lang="pl-PL" sz="2000" dirty="0" smtClean="0"/>
              <a:t>termíny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Stanovuje obsah (pouze Fiche č.7 </a:t>
            </a:r>
            <a:r>
              <a:rPr lang="pl-PL" sz="2000" dirty="0"/>
              <a:t>- Kulturní a spolková </a:t>
            </a:r>
            <a:r>
              <a:rPr lang="pl-PL" sz="2000" dirty="0" smtClean="0"/>
              <a:t>zařízení</a:t>
            </a:r>
            <a:r>
              <a:rPr lang="pl-PL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Shrnuje přílohy předkládané při žádosti o dotaci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7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FICHE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Fiche – část strategie MAS, která definuje jednu oblast </a:t>
            </a:r>
            <a:r>
              <a:rPr lang="pl-PL" sz="2000" dirty="0" smtClean="0"/>
              <a:t>podpory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Fiche č</a:t>
            </a:r>
            <a:r>
              <a:rPr lang="pl-PL" sz="2000" dirty="0" smtClean="0"/>
              <a:t>. 7 </a:t>
            </a:r>
            <a:r>
              <a:rPr lang="pl-PL" sz="2000" dirty="0"/>
              <a:t>- Kulturní a spolková </a:t>
            </a:r>
            <a:r>
              <a:rPr lang="pl-PL" sz="2000" dirty="0" smtClean="0"/>
              <a:t>zařízení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Stanovuje zejména bodová kritéria pro výběr přijatých žádostí </a:t>
            </a: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Zveřejněna na stránkách www.regionhana.cz – výzvy - PRV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PRAVIDLA (PODMÍNKY</a:t>
            </a:r>
            <a:r>
              <a:rPr lang="pl-PL" sz="2400" b="1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Pravidla </a:t>
            </a:r>
            <a:r>
              <a:rPr lang="pl-PL" sz="2000" dirty="0" smtClean="0"/>
              <a:t>pro poskytování dotací – vydaná ministerstvem </a:t>
            </a:r>
            <a:r>
              <a:rPr lang="pl-PL" sz="2000" dirty="0" smtClean="0"/>
              <a:t>zemědělství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Aktuální verze ke stažení na stránkách </a:t>
            </a:r>
            <a:r>
              <a:rPr lang="pl-PL" sz="2000" dirty="0" smtClean="0"/>
              <a:t>szif.cz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Rozdělena na jednotlivé oblasti </a:t>
            </a:r>
            <a:r>
              <a:rPr lang="pl-PL" sz="2000" dirty="0" smtClean="0"/>
              <a:t>podpory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Pro tuto výzvu relevantní: Opatření 19 - Operace 19.2.1 Podpora provádění operací v rámci strategie komunitně vedeného místního </a:t>
            </a:r>
            <a:r>
              <a:rPr lang="pl-PL" sz="2000" dirty="0" smtClean="0"/>
              <a:t>rozvoje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Obecné podmínky – platí pro všechny podpory v </a:t>
            </a:r>
            <a:r>
              <a:rPr lang="pl-PL" sz="2000" dirty="0" smtClean="0"/>
              <a:t>PRV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Společné podmínky – platí pro všechny žadatele této </a:t>
            </a:r>
            <a:r>
              <a:rPr lang="pl-PL" sz="2000" dirty="0" smtClean="0"/>
              <a:t>fiche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Specifické podmínky – pro nás platí </a:t>
            </a:r>
            <a:r>
              <a:rPr lang="pl-PL" sz="2000" dirty="0" smtClean="0"/>
              <a:t>pouze: </a:t>
            </a:r>
            <a:r>
              <a:rPr lang="pl-PL" sz="2000" b="1" dirty="0" smtClean="0"/>
              <a:t>„Článek </a:t>
            </a:r>
            <a:r>
              <a:rPr lang="pl-PL" sz="2000" b="1" dirty="0"/>
              <a:t>20 Základní služby a obnova vesnic ve venkovských oblastech f) Kulturní a spolková zařízení včetně </a:t>
            </a:r>
            <a:r>
              <a:rPr lang="pl-PL" sz="2000" b="1" dirty="0" smtClean="0"/>
              <a:t>knihoven</a:t>
            </a:r>
            <a:r>
              <a:rPr lang="pl-PL" sz="2000" b="1" dirty="0" smtClean="0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1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Na konci dokumentu ještě přílohy (zejm. str. </a:t>
            </a:r>
            <a:r>
              <a:rPr lang="pl-PL" sz="2000" dirty="0"/>
              <a:t>120 </a:t>
            </a:r>
            <a:r>
              <a:rPr lang="pl-PL" sz="2000" dirty="0" smtClean="0"/>
              <a:t>– Limity způsobilých výdajů - Fiche </a:t>
            </a:r>
            <a:r>
              <a:rPr lang="pl-PL" sz="2000" dirty="0"/>
              <a:t>Základní služby a obnova vesnic ve venkovských oblastech (čl. 20)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VÝBĚR Z DŮLEŽITÝCH ČÁSTÍ PRAVIDEL</a:t>
            </a:r>
            <a:r>
              <a:rPr lang="pl-PL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/>
              <a:t>Na co </a:t>
            </a:r>
            <a:r>
              <a:rPr lang="pl-PL" sz="2000" b="1" dirty="0" smtClean="0"/>
              <a:t>lze </a:t>
            </a:r>
            <a:r>
              <a:rPr lang="pl-PL" sz="2000" b="1" dirty="0" smtClean="0"/>
              <a:t>žádat</a:t>
            </a:r>
            <a:r>
              <a:rPr lang="pl-PL" sz="20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Způsobilé </a:t>
            </a:r>
            <a:r>
              <a:rPr lang="pl-PL" sz="2000" dirty="0" smtClean="0"/>
              <a:t>výdaje: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Investiční výdaje nebo nebo </a:t>
            </a:r>
            <a:r>
              <a:rPr lang="pl-PL" sz="2000" dirty="0" smtClean="0"/>
              <a:t>drobný </a:t>
            </a:r>
            <a:r>
              <a:rPr lang="pl-PL" sz="2000" dirty="0"/>
              <a:t>dlouhodobý hmotný majetek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Hlavní výdaje x vedlejší výdaje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1) </a:t>
            </a:r>
            <a:r>
              <a:rPr lang="pl-PL" sz="2000" dirty="0" smtClean="0"/>
              <a:t>rekonstrukce / obnova /rozšíření </a:t>
            </a:r>
            <a:r>
              <a:rPr lang="pl-PL" sz="2000" dirty="0"/>
              <a:t>kulturního a spolkového zařízení i p</a:t>
            </a:r>
            <a:r>
              <a:rPr lang="pl-PL" sz="2000" dirty="0" smtClean="0"/>
              <a:t>říslušného </a:t>
            </a:r>
            <a:r>
              <a:rPr lang="pl-PL" sz="2000" dirty="0"/>
              <a:t>zázemí (šatny, umývárny, toalety) včetně obecních </a:t>
            </a:r>
            <a:r>
              <a:rPr lang="pl-PL" sz="2000" dirty="0" smtClean="0"/>
              <a:t>knihoven</a:t>
            </a: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2</a:t>
            </a:r>
            <a:r>
              <a:rPr lang="pl-PL" sz="2000" dirty="0"/>
              <a:t>) mobilní stavby – stavební buňky či jiné mobilní stavby pro klubovny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3</a:t>
            </a:r>
            <a:r>
              <a:rPr lang="pl-PL" sz="2000" dirty="0"/>
              <a:t>) pořízení technologií a dalšího vybavení pro kulturní a spolkovou činnost včetně obecních </a:t>
            </a:r>
            <a:r>
              <a:rPr lang="pl-PL" sz="2000" dirty="0" smtClean="0"/>
              <a:t>knihoven</a:t>
            </a:r>
            <a:endParaRPr lang="pl-PL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9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VÝBĚR Z DŮLEŽITÝCH ČÁSTÍ PRAVIDEL</a:t>
            </a:r>
            <a:r>
              <a:rPr lang="pl-PL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/>
              <a:t>Na co </a:t>
            </a:r>
            <a:r>
              <a:rPr lang="pl-PL" sz="2000" b="1" dirty="0" smtClean="0"/>
              <a:t>lze </a:t>
            </a:r>
            <a:r>
              <a:rPr lang="pl-PL" sz="2000" b="1" dirty="0" smtClean="0"/>
              <a:t>žádat</a:t>
            </a:r>
            <a:r>
              <a:rPr lang="pl-PL" sz="20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4) mobilní zařízení pro kulturní či spolkové akce pro veřejnost – mobilní přístřešky (velkokapacitní stany, party stany, nůžkové stany, apod.), pódia včetně zastřešení, pivní sety, mobilní toalety, ozvučovací, osvětlovací a projekční </a:t>
            </a:r>
            <a:r>
              <a:rPr lang="pl-PL" sz="2000" dirty="0" smtClean="0"/>
              <a:t>technika </a:t>
            </a:r>
            <a:r>
              <a:rPr lang="pl-PL" sz="2000" dirty="0"/>
              <a:t>a </a:t>
            </a:r>
            <a:r>
              <a:rPr lang="pl-PL" sz="2000" dirty="0" smtClean="0"/>
              <a:t>vybavení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>
                <a:solidFill>
                  <a:srgbClr val="0070C0"/>
                </a:solidFill>
              </a:rPr>
              <a:t>5) doplňující výdaje jako součást projektu (úprava povrchů, výstavba odstavných ploch a parkovacích stání, oplocení, venkovní mobiliář, informační tabule, zabezpečovací prvky, kuchyňky či kuchyňské kouty včetně základního </a:t>
            </a:r>
            <a:r>
              <a:rPr lang="pl-PL" sz="2000" dirty="0" smtClean="0">
                <a:solidFill>
                  <a:srgbClr val="0070C0"/>
                </a:solidFill>
              </a:rPr>
              <a:t>vybavení) </a:t>
            </a:r>
            <a:r>
              <a:rPr lang="pl-PL" sz="2000" dirty="0">
                <a:solidFill>
                  <a:srgbClr val="0070C0"/>
                </a:solidFill>
              </a:rPr>
              <a:t>- tvoří </a:t>
            </a:r>
            <a:r>
              <a:rPr lang="pl-PL" sz="2000" b="1" dirty="0">
                <a:solidFill>
                  <a:srgbClr val="0070C0"/>
                </a:solidFill>
              </a:rPr>
              <a:t>maximálně 30% </a:t>
            </a:r>
            <a:r>
              <a:rPr lang="pl-PL" sz="2000" b="1" dirty="0" smtClean="0">
                <a:solidFill>
                  <a:srgbClr val="0070C0"/>
                </a:solidFill>
              </a:rPr>
              <a:t>projektu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i="1" dirty="0">
                <a:solidFill>
                  <a:srgbClr val="0070C0"/>
                </a:solidFill>
              </a:rPr>
              <a:t>    (Za základní vybavení je považována kuchyňská linka, sporák či varná deska, </a:t>
            </a:r>
            <a:r>
              <a:rPr lang="pl-PL" sz="2000" i="1" dirty="0" smtClean="0">
                <a:solidFill>
                  <a:srgbClr val="0070C0"/>
                </a:solidFill>
              </a:rPr>
              <a:t>	trouba</a:t>
            </a:r>
            <a:r>
              <a:rPr lang="pl-PL" sz="2000" i="1" dirty="0">
                <a:solidFill>
                  <a:srgbClr val="0070C0"/>
                </a:solidFill>
              </a:rPr>
              <a:t>, myčka, digestoř, mikrovlná trouba, varná konvice, </a:t>
            </a:r>
            <a:r>
              <a:rPr lang="pl-PL" sz="2000" i="1" dirty="0" smtClean="0">
                <a:solidFill>
                  <a:srgbClr val="0070C0"/>
                </a:solidFill>
              </a:rPr>
              <a:t>lednice)</a:t>
            </a:r>
            <a:endParaRPr lang="pl-PL" sz="2000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6</a:t>
            </a:r>
            <a:r>
              <a:rPr lang="pl-PL" sz="2000" dirty="0"/>
              <a:t>) nákup nemovitosti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VÝBĚR Z DŮLEŽITÝCH ČÁSTÍ PRAVIDEL</a:t>
            </a:r>
            <a:r>
              <a:rPr lang="pl-PL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/>
              <a:t>Na co </a:t>
            </a:r>
            <a:r>
              <a:rPr lang="pl-PL" sz="2000" b="1" dirty="0" smtClean="0">
                <a:solidFill>
                  <a:srgbClr val="FF0000"/>
                </a:solidFill>
              </a:rPr>
              <a:t>NELZE</a:t>
            </a:r>
            <a:r>
              <a:rPr lang="pl-PL" sz="2000" b="1" dirty="0" smtClean="0"/>
              <a:t> žádat</a:t>
            </a:r>
            <a:r>
              <a:rPr lang="pl-PL" sz="20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pořízení </a:t>
            </a:r>
            <a:r>
              <a:rPr lang="pl-PL" sz="2000" dirty="0"/>
              <a:t>použitého movitého majetku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DPH </a:t>
            </a:r>
            <a:r>
              <a:rPr lang="pl-PL" sz="2000" dirty="0"/>
              <a:t>u plátců DPH za předpokladu že si mohou DPH nárokovat u finančního úřadu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prosté </a:t>
            </a:r>
            <a:r>
              <a:rPr lang="pl-PL" sz="2000" dirty="0"/>
              <a:t>nahrazení investice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kotle </a:t>
            </a:r>
            <a:r>
              <a:rPr lang="pl-PL" sz="2000" dirty="0"/>
              <a:t>na biomasu </a:t>
            </a: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pořízení </a:t>
            </a:r>
            <a:r>
              <a:rPr lang="pl-PL" sz="2000" dirty="0"/>
              <a:t>technologií, které slouží k výrobě elektrické energie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restaurátorské práce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závlahové </a:t>
            </a:r>
            <a:r>
              <a:rPr lang="pl-PL" sz="2000" dirty="0"/>
              <a:t>systémy a studny včetně průzkumných vrtů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stavební </a:t>
            </a:r>
            <a:r>
              <a:rPr lang="pl-PL" sz="2000" dirty="0"/>
              <a:t>úpravy či nemovité věci vztahující se ke sportovišti (například konstrukce na fotbalovém hřišti apod)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sekačky</a:t>
            </a:r>
            <a:r>
              <a:rPr lang="pl-PL" sz="2000" dirty="0"/>
              <a:t>, průmyslové vysavače,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herní </a:t>
            </a:r>
            <a:r>
              <a:rPr lang="pl-PL" sz="2000" dirty="0"/>
              <a:t>prvky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provozní </a:t>
            </a:r>
            <a:r>
              <a:rPr lang="pl-PL" sz="2000" dirty="0"/>
              <a:t>náklady včetně spotřebního materiálu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VÝBĚR Z DŮLEŽITÝCH ČÁSTÍ PRAVIDEL: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/>
              <a:t>Obecná pravidla, co je třeba dodržet: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Územní </a:t>
            </a:r>
            <a:r>
              <a:rPr lang="pl-PL" sz="2000" dirty="0"/>
              <a:t>vymezení: území MAS Region </a:t>
            </a:r>
            <a:r>
              <a:rPr lang="pl-PL" sz="2000" dirty="0" smtClean="0"/>
              <a:t>HANÁ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Místo realizace </a:t>
            </a:r>
            <a:r>
              <a:rPr lang="pl-PL" sz="2000" dirty="0" smtClean="0"/>
              <a:t>projektu (do žádosti): </a:t>
            </a:r>
            <a:r>
              <a:rPr lang="pl-PL" sz="2000" dirty="0"/>
              <a:t>všechny dotčené pozemky</a:t>
            </a: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Podpora je v režimu De Minimis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Výdaje musí být </a:t>
            </a:r>
            <a:r>
              <a:rPr lang="pl-PL" sz="2000" dirty="0" smtClean="0"/>
              <a:t>prováděny </a:t>
            </a:r>
            <a:r>
              <a:rPr lang="pl-PL" sz="2000" dirty="0"/>
              <a:t>podle plánů rozvoje obcí a vesnic ve venkovských oblastech a jejich základních služeb a jsou-li v souladu s příslušnou strategií místního </a:t>
            </a:r>
            <a:r>
              <a:rPr lang="pl-PL" sz="2000" dirty="0" smtClean="0"/>
              <a:t>rozvoje (spolky kontaktují obec)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V případě knihoven se jedná o knihovny zřízené podle §3 odst. 1 písm. c) zákona č. 257/2001 Sb. o knihovnách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nestátní nezisková </a:t>
            </a:r>
            <a:r>
              <a:rPr lang="cs-CZ" sz="2000" dirty="0" smtClean="0"/>
              <a:t>organizace - musí být s </a:t>
            </a:r>
            <a:r>
              <a:rPr lang="cs-CZ" sz="2000" dirty="0"/>
              <a:t>historií alespoň dva roky před podáním Žádosti o dotaci na MAS v oblasti, která je předmětem </a:t>
            </a:r>
            <a:r>
              <a:rPr lang="cs-CZ" sz="2000" dirty="0" smtClean="0"/>
              <a:t>dotace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stavební </a:t>
            </a:r>
            <a:r>
              <a:rPr lang="cs-CZ" sz="2000" dirty="0" smtClean="0"/>
              <a:t>výdaje: </a:t>
            </a:r>
            <a:r>
              <a:rPr lang="cs-CZ" sz="2000" dirty="0"/>
              <a:t>vlastnictví, spoluvlastnictví s min. 50% spoluvlastnickým </a:t>
            </a:r>
            <a:r>
              <a:rPr lang="cs-CZ" sz="2000" dirty="0" smtClean="0"/>
              <a:t>podílem, věcné </a:t>
            </a:r>
            <a:r>
              <a:rPr lang="cs-CZ" sz="2000" dirty="0"/>
              <a:t>břemeno a právo </a:t>
            </a:r>
            <a:r>
              <a:rPr lang="cs-CZ" sz="2000" dirty="0" smtClean="0"/>
              <a:t>stavby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Projekty na technologie </a:t>
            </a:r>
            <a:r>
              <a:rPr lang="cs-CZ" sz="2000" dirty="0"/>
              <a:t>nebo </a:t>
            </a:r>
            <a:r>
              <a:rPr lang="cs-CZ" sz="2000" dirty="0" smtClean="0"/>
              <a:t>vybavení: </a:t>
            </a:r>
            <a:r>
              <a:rPr lang="cs-CZ" sz="2000" dirty="0"/>
              <a:t>vlastnictví, spoluvlastnictví s min. 50% spoluvlastnickým podílem, </a:t>
            </a:r>
            <a:r>
              <a:rPr lang="cs-CZ" sz="2000" u="sng" dirty="0"/>
              <a:t>nájem</a:t>
            </a:r>
            <a:r>
              <a:rPr lang="cs-CZ" sz="2000" dirty="0"/>
              <a:t>, věcné břemeno a právo stavby</a:t>
            </a:r>
            <a:r>
              <a:rPr lang="cs-CZ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V případě, že je žadatelem obec nebo svazek obcí, tak provozovatelem spolkové činnosti nemusí být sám žadatel, a to za podmínky, že je předmět dotace využíván pouze k volnočasovým aktivitám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VÝBĚR Z DŮLEŽITÝCH ČÁSTÍ PRAVIDEL</a:t>
            </a:r>
            <a:r>
              <a:rPr lang="pl-PL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/>
              <a:t>Obecná pravidla, co je třeba dodržet: </a:t>
            </a:r>
            <a:endParaRPr lang="pl-PL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stavební </a:t>
            </a:r>
            <a:r>
              <a:rPr lang="cs-CZ" sz="2000" dirty="0"/>
              <a:t>a technologické úpravy opláštění budovy </a:t>
            </a:r>
            <a:r>
              <a:rPr lang="cs-CZ" sz="2000" dirty="0" smtClean="0"/>
              <a:t>max. 200 </a:t>
            </a:r>
            <a:r>
              <a:rPr lang="cs-CZ" sz="2000" dirty="0"/>
              <a:t>000 </a:t>
            </a:r>
            <a:r>
              <a:rPr lang="cs-CZ" sz="2000" dirty="0" smtClean="0"/>
              <a:t>Kč (okna, fasáda, střecha apod</a:t>
            </a:r>
            <a:r>
              <a:rPr lang="cs-CZ" sz="2000" dirty="0" smtClean="0"/>
              <a:t>.)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Žádost musí získat minimální počet bodů v rámci preferenčních </a:t>
            </a:r>
            <a:r>
              <a:rPr lang="cs-CZ" sz="2000" dirty="0" smtClean="0"/>
              <a:t>kritérií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dotaci je možné poskytnout pouze na projekt, který bude ke dni podání Žádosti o platbu a dále po dobu lhůty vázanosti projektu na účel funkčním </a:t>
            </a:r>
            <a:r>
              <a:rPr lang="cs-CZ" sz="2000" dirty="0" smtClean="0"/>
              <a:t>celkem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stavbu/část stavby, která je součástí projektu, lze užívat jen k účelu vymezenému zejména v kolaudačním rozhodnutí, v ohlášení </a:t>
            </a:r>
            <a:r>
              <a:rPr lang="cs-CZ" sz="2000" dirty="0" smtClean="0"/>
              <a:t>stavby apod</a:t>
            </a:r>
            <a:r>
              <a:rPr lang="cs-CZ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Podmínky při žádosti musí být plněny i po dobu udržitelnosti projektu (5 let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předmět projektu musí být provozován výhradně žadatelem/příjemcem </a:t>
            </a:r>
            <a:r>
              <a:rPr lang="cs-CZ" sz="2000" dirty="0" smtClean="0"/>
              <a:t>dotace (výjimka u obcí)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9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B. výzva, podmínky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VÝBĚR Z DŮLEŽITÝCH ČÁSTÍ PRAVIDEL</a:t>
            </a:r>
            <a:r>
              <a:rPr lang="pl-PL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/>
              <a:t>Žadatel musí </a:t>
            </a:r>
            <a:r>
              <a:rPr lang="pl-PL" sz="2000" b="1" dirty="0"/>
              <a:t>být zapsán v Evidenci údajů o skutečných </a:t>
            </a:r>
            <a:r>
              <a:rPr lang="pl-PL" sz="2000" b="1" dirty="0" smtClean="0"/>
              <a:t>majitelích</a:t>
            </a:r>
            <a:r>
              <a:rPr lang="pl-PL" sz="2000" b="1" dirty="0" smtClean="0"/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neplatí pro obce, pro spolky a NNO ano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Issm.justice.cz (kliknout na inteligentní formulář)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PODÁNÍ ŽÁDOSTI O </a:t>
            </a:r>
            <a:r>
              <a:rPr lang="pl-PL" sz="2400" b="1" dirty="0" smtClean="0"/>
              <a:t>DOTACI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Žádost se podává v termínu nejpozději do ukončení výzvy (31.7.2020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Žádost se podává elektronicky, prostřednictvím Portálu farmáře, není třeba podávat osobně na </a:t>
            </a:r>
            <a:r>
              <a:rPr lang="cs-CZ" sz="2000" dirty="0" smtClean="0"/>
              <a:t>MAS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K žádosti musí být doloženy všechny povinné </a:t>
            </a:r>
            <a:r>
              <a:rPr lang="cs-CZ" sz="2000" dirty="0" smtClean="0"/>
              <a:t>přílohy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kontaktním </a:t>
            </a:r>
            <a:r>
              <a:rPr lang="cs-CZ" sz="2000" dirty="0"/>
              <a:t>místem pro žadatele/příjemce dotace pro předkládání veškeré dokumentace je příslušná </a:t>
            </a:r>
            <a:r>
              <a:rPr lang="cs-CZ" sz="2000" dirty="0" smtClean="0"/>
              <a:t>MAS (při dalších krocích administrace projektu)</a:t>
            </a: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Obsah prezentace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558800"/>
            <a:ext cx="8748888" cy="629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A. OBECNÉ ÚDAJE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	- </a:t>
            </a:r>
            <a:r>
              <a:rPr lang="cs-CZ" sz="2400" dirty="0" smtClean="0"/>
              <a:t>základní údaje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- 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- pro koho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	- kdy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- kolik</a:t>
            </a:r>
          </a:p>
          <a:p>
            <a:pPr marL="0" indent="0">
              <a:buNone/>
            </a:pPr>
            <a:r>
              <a:rPr lang="cs-CZ" dirty="0" smtClean="0"/>
              <a:t>B. VÝZVA, PODMÍNKY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- výzva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- </a:t>
            </a:r>
            <a:r>
              <a:rPr lang="cs-CZ" sz="2400" dirty="0" err="1" smtClean="0"/>
              <a:t>fiche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- pravidla (podmínky)</a:t>
            </a:r>
            <a:endParaRPr lang="cs-CZ" sz="2400" dirty="0"/>
          </a:p>
          <a:p>
            <a:pPr marL="0" indent="0">
              <a:buNone/>
            </a:pPr>
            <a:r>
              <a:rPr lang="cs-CZ" dirty="0" smtClean="0"/>
              <a:t>C. JAK PŘIPRAVIT A PODAT ŽÁDOST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	- žádost - portál farmáře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- přílohy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D. REALIZACE, VÝBĚR DODAVATELE</a:t>
            </a:r>
          </a:p>
          <a:p>
            <a:pPr marL="0" indent="0">
              <a:buNone/>
            </a:pPr>
            <a:r>
              <a:rPr lang="cs-CZ" dirty="0" smtClean="0"/>
              <a:t>E. RŮZNÉ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POSTUP PODÁNÍ </a:t>
            </a:r>
            <a:r>
              <a:rPr lang="pl-PL" sz="2400" b="1" dirty="0" smtClean="0"/>
              <a:t>ŽÁDOSTI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Žadatel si zřídí přístup do Portálu farmáře, přihlásí se k účtu </a:t>
            </a:r>
            <a:br>
              <a:rPr lang="cs-CZ" sz="2000" dirty="0"/>
            </a:br>
            <a:r>
              <a:rPr lang="cs-CZ" sz="2000" dirty="0" smtClean="0"/>
              <a:t>(</a:t>
            </a:r>
            <a:r>
              <a:rPr lang="cs-CZ" sz="2000" dirty="0"/>
              <a:t>pomoc viz dokumenty na webu 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eagri.cz/public/web/mze/e-podatelna/ministerstvo-zemedelstvi/formulare-k-podani/pristup-pro-registrovane-uzivatele-na-eagri_zadost-o-pristup-na-portal-eagri.html</a:t>
            </a:r>
            <a:r>
              <a:rPr lang="cs-CZ" sz="1200" dirty="0" smtClean="0"/>
              <a:t> 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Žadatel </a:t>
            </a:r>
            <a:r>
              <a:rPr lang="cs-CZ" sz="2000" dirty="0"/>
              <a:t>vygeneruje formulář žádosti z vlastního účtu na Portálu farmáře, uloží ji do svého PC a poté vyplňuje.</a:t>
            </a:r>
            <a:br>
              <a:rPr lang="cs-CZ" sz="2000" dirty="0"/>
            </a:br>
            <a:r>
              <a:rPr lang="cs-CZ" sz="2000" dirty="0" smtClean="0"/>
              <a:t>(</a:t>
            </a:r>
            <a:r>
              <a:rPr lang="cs-CZ" sz="2000" dirty="0"/>
              <a:t>Žádost o dotaci přes MAS </a:t>
            </a:r>
            <a:r>
              <a:rPr lang="cs-CZ" sz="2000" dirty="0" smtClean="0"/>
              <a:t>- vyhledat </a:t>
            </a:r>
            <a:r>
              <a:rPr lang="cs-CZ" sz="2000" dirty="0"/>
              <a:t>„Region HANÁ“)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 </a:t>
            </a:r>
            <a:r>
              <a:rPr lang="cs-CZ" sz="2000" dirty="0"/>
              <a:t>termínu podání žádosti vloží žadatel vyplněný formulář žádosti v elektronické podobě do Portálu farmáře, včetně všech příloh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MAS </a:t>
            </a:r>
            <a:r>
              <a:rPr lang="cs-CZ" sz="2000" dirty="0"/>
              <a:t>si žádost stáhne a může žadateli vrátit k doplnění, dále administruje – kontrola formální, výběrová komise.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 </a:t>
            </a:r>
            <a:r>
              <a:rPr lang="cs-CZ" sz="2000" dirty="0"/>
              <a:t>finálním výběru MAS žádost elektronicky podepíše a předá žadateli  - ten v termínu nahraje opět do Portálu </a:t>
            </a:r>
            <a:r>
              <a:rPr lang="cs-CZ" sz="2000" dirty="0" smtClean="0"/>
              <a:t>farmáře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   !! DŮLEŽITÉ </a:t>
            </a:r>
            <a:r>
              <a:rPr lang="cs-CZ" sz="2000" dirty="0">
                <a:solidFill>
                  <a:srgbClr val="FF0000"/>
                </a:solidFill>
              </a:rPr>
              <a:t>JSOU KONZULTACE ZÁMĚRU BĚHEM PŘÍPRAVY ŽÁDOSTI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Doporučujeme </a:t>
            </a:r>
            <a:r>
              <a:rPr lang="cs-CZ" sz="2000" dirty="0"/>
              <a:t>žádost finálně vložit do Portálu farmáře až po konzultaci a odsouhlasení s pracovníky </a:t>
            </a:r>
            <a:r>
              <a:rPr lang="cs-CZ" sz="2000" dirty="0" smtClean="0"/>
              <a:t>MAS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PORTÁL FARMÁŘE</a:t>
            </a:r>
          </a:p>
          <a:p>
            <a:pPr marL="0" indent="0">
              <a:buNone/>
            </a:pPr>
            <a:r>
              <a:rPr lang="cs-CZ" sz="2000" dirty="0"/>
              <a:t>Stránky SZIF s přístupem do Portálu farmáře - pravý horní roh obrázku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  <p:pic>
        <p:nvPicPr>
          <p:cNvPr id="5" name="Obrázek 4" descr="Obsah obrázku snímek obrazovky, vsedě, auto, malé&#10;&#10;Popis byl vytvořen automaticky">
            <a:extLst>
              <a:ext uri="{FF2B5EF4-FFF2-40B4-BE49-F238E27FC236}">
                <a16:creationId xmlns:a16="http://schemas.microsoft.com/office/drawing/2014/main" id="{51667A7C-94C5-4DC0-A865-055302B09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" b="12514"/>
          <a:stretch/>
        </p:blipFill>
        <p:spPr>
          <a:xfrm>
            <a:off x="0" y="1529947"/>
            <a:ext cx="9132711" cy="46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/>
              <a:t>Vygenerování žádosti o dotaci přes Portál farmáře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Při generování žádosti o dotaci je třeba vybrat z nabídky variantu: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CD3B14D-B2C7-4A48-9C29-364FBA3F5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1749763"/>
            <a:ext cx="7142922" cy="40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/>
              <a:t>Vygenerování žádosti o dotaci přes Portál farmáře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„přes Region HANÁ, </a:t>
            </a:r>
            <a:r>
              <a:rPr lang="cs-CZ" sz="2000" b="1" dirty="0" err="1"/>
              <a:t>z.s</a:t>
            </a:r>
            <a:r>
              <a:rPr lang="cs-CZ" sz="2000" b="1" dirty="0"/>
              <a:t>. výzva č. 6“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40FE2B01-7EE3-41FC-B176-32C25E88D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>
          <a:xfrm>
            <a:off x="299156" y="1803974"/>
            <a:ext cx="8714591" cy="43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9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 smtClean="0"/>
              <a:t>Vyplnění žádosti o dotaci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68" y="1307646"/>
            <a:ext cx="3755569" cy="53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3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146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 smtClean="0"/>
              <a:t>PŘÍLOHY</a:t>
            </a:r>
            <a:endParaRPr lang="pl-PL" sz="2400" b="1" cap="all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Přikládají se taktéž přes portál farmáře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Velké přílohy může žadatel předložit </a:t>
            </a:r>
            <a:r>
              <a:rPr lang="cs-CZ" sz="2000" dirty="0"/>
              <a:t>v listinné podobě </a:t>
            </a:r>
            <a:r>
              <a:rPr lang="cs-CZ" sz="2000" dirty="0" smtClean="0"/>
              <a:t>na MAS (potvrzení)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1) Prohlášení </a:t>
            </a:r>
            <a:r>
              <a:rPr lang="cs-CZ" sz="2000" dirty="0"/>
              <a:t>o </a:t>
            </a:r>
            <a:r>
              <a:rPr lang="cs-CZ" sz="2000" dirty="0" smtClean="0"/>
              <a:t>souladu </a:t>
            </a:r>
            <a:r>
              <a:rPr lang="cs-CZ" sz="2000" dirty="0"/>
              <a:t>s plánem/programem rozvoje </a:t>
            </a:r>
            <a:r>
              <a:rPr lang="cs-CZ" sz="2000" dirty="0" smtClean="0"/>
              <a:t>obce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2) </a:t>
            </a:r>
            <a:r>
              <a:rPr lang="cs-CZ" sz="2000" dirty="0"/>
              <a:t>správní akt stavebního úřadu </a:t>
            </a:r>
            <a:r>
              <a:rPr lang="cs-CZ" sz="2000" dirty="0" smtClean="0"/>
              <a:t>(v případě, že projekt/část projektu podléhá řízení).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/>
              <a:t>Ke dni podání Žádosti o dotaci na MAS (31.7.2020) platný a nejpozději ke dni registrace na SZIF (18.9.2020) pravomocný – prostá kopie.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3) </a:t>
            </a:r>
            <a:r>
              <a:rPr lang="cs-CZ" sz="2000" dirty="0"/>
              <a:t>stavebním úřadem ověřená projektová dokumentace </a:t>
            </a:r>
            <a:r>
              <a:rPr lang="cs-CZ" sz="2000" dirty="0" smtClean="0"/>
              <a:t>(v </a:t>
            </a:r>
            <a:r>
              <a:rPr lang="cs-CZ" sz="2000" dirty="0"/>
              <a:t>případě, že projekt/část projektu podléhá řízení stavebního </a:t>
            </a:r>
            <a:r>
              <a:rPr lang="cs-CZ" sz="2000" dirty="0" smtClean="0"/>
              <a:t>úřadu) – </a:t>
            </a:r>
            <a:r>
              <a:rPr lang="cs-CZ" sz="2000" dirty="0"/>
              <a:t>prostá kopie (lze předložit v listinné </a:t>
            </a:r>
            <a:r>
              <a:rPr lang="cs-CZ" sz="2000" dirty="0" smtClean="0"/>
              <a:t>podobě na MAS)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4) Půdorys </a:t>
            </a:r>
            <a:r>
              <a:rPr lang="cs-CZ" sz="2000" dirty="0"/>
              <a:t>stavby/půdorys dispozice technologie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 </a:t>
            </a:r>
            <a:r>
              <a:rPr lang="cs-CZ" sz="1800" dirty="0"/>
              <a:t>odpovídajícím měřítku </a:t>
            </a:r>
            <a:endParaRPr lang="cs-CZ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s </a:t>
            </a:r>
            <a:r>
              <a:rPr lang="cs-CZ" sz="1800" dirty="0"/>
              <a:t>vyznačením rozměrů stavby/technologie k projektu/části </a:t>
            </a:r>
            <a:r>
              <a:rPr lang="cs-CZ" sz="1800" dirty="0" smtClean="0"/>
              <a:t>projektu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pouze pokud </a:t>
            </a:r>
            <a:r>
              <a:rPr lang="cs-CZ" sz="1800" dirty="0"/>
              <a:t>není přílohou projektová dokumentace předkládaná k řízení </a:t>
            </a:r>
            <a:r>
              <a:rPr lang="cs-CZ" sz="1800" dirty="0" smtClean="0"/>
              <a:t>stav. </a:t>
            </a:r>
            <a:r>
              <a:rPr lang="cs-CZ" sz="1800" dirty="0"/>
              <a:t>úřadu </a:t>
            </a:r>
            <a:endParaRPr lang="cs-CZ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prostá </a:t>
            </a:r>
            <a:r>
              <a:rPr lang="cs-CZ" sz="1800" dirty="0"/>
              <a:t>kopie.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1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 smtClean="0"/>
              <a:t>PŘÍLOHY</a:t>
            </a:r>
            <a:endParaRPr lang="pl-PL" sz="2400" b="1" cap="all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5) 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netýká </a:t>
            </a:r>
            <a:r>
              <a:rPr lang="cs-CZ" sz="1800" dirty="0"/>
              <a:t>se mobilních strojů) </a:t>
            </a:r>
            <a:endParaRPr lang="cs-CZ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 </a:t>
            </a:r>
            <a:r>
              <a:rPr lang="cs-CZ" sz="1800" dirty="0"/>
              <a:t>odpovídajícím měřítku, ze které budou patrná čísla pozemků, hranice pozemků, </a:t>
            </a:r>
            <a:endParaRPr lang="cs-CZ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název </a:t>
            </a:r>
            <a:r>
              <a:rPr lang="cs-CZ" sz="1800" dirty="0"/>
              <a:t>katastrálního území a měřítko mapy </a:t>
            </a:r>
            <a:endParaRPr lang="cs-CZ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Pouze pokud není-li </a:t>
            </a:r>
            <a:r>
              <a:rPr lang="cs-CZ" sz="1800" dirty="0"/>
              <a:t>součástí projektové </a:t>
            </a:r>
            <a:r>
              <a:rPr lang="cs-CZ" sz="1800" dirty="0" smtClean="0"/>
              <a:t>dokumentace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prostá </a:t>
            </a:r>
            <a:r>
              <a:rPr lang="cs-CZ" sz="1800" dirty="0"/>
              <a:t>kopie.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6) Znalecký </a:t>
            </a:r>
            <a:r>
              <a:rPr lang="cs-CZ" sz="2000" dirty="0"/>
              <a:t>posudek </a:t>
            </a:r>
            <a:r>
              <a:rPr lang="cs-CZ" sz="2000" dirty="0" smtClean="0"/>
              <a:t>v </a:t>
            </a:r>
            <a:r>
              <a:rPr lang="cs-CZ" sz="2000" dirty="0"/>
              <a:t>případě nákupu nemovitosti </a:t>
            </a:r>
            <a:endParaRPr lang="cs-CZ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prostá </a:t>
            </a:r>
            <a:r>
              <a:rPr lang="cs-CZ" sz="1800" dirty="0"/>
              <a:t>kopie.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7) Fotodokumentace </a:t>
            </a:r>
            <a:r>
              <a:rPr lang="cs-CZ" sz="2000" dirty="0"/>
              <a:t>aktuálního stavu místa realizace projektu (nedokládá se </a:t>
            </a:r>
            <a:r>
              <a:rPr lang="cs-CZ" sz="2000" dirty="0" smtClean="0"/>
              <a:t>v </a:t>
            </a:r>
            <a:r>
              <a:rPr lang="cs-CZ" sz="2000" dirty="0"/>
              <a:t>případě pořízení mobilních strojů).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8) Vyplněné </a:t>
            </a:r>
            <a:r>
              <a:rPr lang="cs-CZ" sz="2000" dirty="0"/>
              <a:t>Čestné prohlášení k de </a:t>
            </a:r>
            <a:r>
              <a:rPr lang="cs-CZ" sz="2000" dirty="0" err="1" smtClean="0"/>
              <a:t>minimis</a:t>
            </a:r>
            <a:r>
              <a:rPr lang="cs-CZ" sz="20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viz Příloha 17 Pravidel nebo ke stažení na www.eagri.cz/prv nebo www.szif.cz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bude také ke stažení na www.regionhana.cz u výzvy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 smtClean="0"/>
              <a:t>originál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Po zaregistrování projektů na RO SZIF a při podpisu dohody budou vyžadovány další přílohy (viz Pravidla pro operaci 19.2.1)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JAK PŘIPRAVIT A PODAT ŽÁDOST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/>
              <a:t>Administrativní kontrola, kontrola přijatelnosti, hodnocení </a:t>
            </a:r>
            <a:r>
              <a:rPr lang="pl-PL" sz="2400" b="1" cap="all" dirty="0" smtClean="0"/>
              <a:t>projektů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Postup </a:t>
            </a:r>
            <a:r>
              <a:rPr lang="cs-CZ" sz="2000" dirty="0"/>
              <a:t>daný v tzv. Interních předpisech MAS a v Pravidlech </a:t>
            </a:r>
            <a:r>
              <a:rPr lang="cs-CZ" sz="2000" dirty="0" smtClean="0"/>
              <a:t>PRV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Administrativní </a:t>
            </a:r>
            <a:r>
              <a:rPr lang="cs-CZ" sz="2000" dirty="0"/>
              <a:t>kontrola MAS (kontrola obsahové správnosti), kontrola </a:t>
            </a:r>
            <a:r>
              <a:rPr lang="cs-CZ" sz="2000" dirty="0" smtClean="0"/>
              <a:t>přijatelnosti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Možnost </a:t>
            </a:r>
            <a:r>
              <a:rPr lang="cs-CZ" sz="2000" dirty="0"/>
              <a:t>vyzvání k opravě a doplnění žádosti a příloh, termín pro doplnění je vždy 5 pracovních </a:t>
            </a:r>
            <a:r>
              <a:rPr lang="cs-CZ" sz="2000" dirty="0" smtClean="0"/>
              <a:t>dní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Věcné </a:t>
            </a:r>
            <a:r>
              <a:rPr lang="cs-CZ" sz="2000" dirty="0"/>
              <a:t>hodnocení výběrovou komisí – bodování na základě preferenčních </a:t>
            </a:r>
            <a:r>
              <a:rPr lang="cs-CZ" sz="2000" dirty="0" smtClean="0"/>
              <a:t>kritérií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Schválení </a:t>
            </a:r>
            <a:r>
              <a:rPr lang="cs-CZ" sz="2000" dirty="0"/>
              <a:t>hodnocení a výběru Radou </a:t>
            </a:r>
            <a:r>
              <a:rPr lang="cs-CZ" sz="2000" dirty="0" smtClean="0"/>
              <a:t>MAS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Vybrané </a:t>
            </a:r>
            <a:r>
              <a:rPr lang="cs-CZ" sz="2000" dirty="0"/>
              <a:t>žádosti MAS elektronicky podepíše a vrátí </a:t>
            </a:r>
            <a:r>
              <a:rPr lang="cs-CZ" sz="2000" dirty="0" smtClean="0"/>
              <a:t>žadateli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Žadatelé</a:t>
            </a:r>
            <a:r>
              <a:rPr lang="cs-CZ" sz="2000" dirty="0"/>
              <a:t>, jejichž žádosti byly vybrané k podpoře, pošlou žádost přes Portál farmáře na SZIF, a to v termínu do konce registrace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0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D.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REALIZACE, VÝBĚR DODAVATELE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/>
              <a:t>Základní principy </a:t>
            </a:r>
            <a:r>
              <a:rPr lang="pl-PL" sz="2400" b="1" cap="all" dirty="0" smtClean="0"/>
              <a:t>realizace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cap="all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Před zadáním prací, koupí vybavení – </a:t>
            </a:r>
            <a:r>
              <a:rPr lang="cs-CZ" sz="2000" dirty="0"/>
              <a:t>výběr </a:t>
            </a:r>
            <a:r>
              <a:rPr lang="cs-CZ" sz="2000" dirty="0" smtClean="0"/>
              <a:t>dodavatele/zhotovitele </a:t>
            </a:r>
            <a:r>
              <a:rPr lang="cs-CZ" sz="2000" dirty="0"/>
              <a:t>dle podmínek uvedených v Pravidlech pro opatření </a:t>
            </a:r>
            <a:r>
              <a:rPr lang="cs-CZ" sz="2000" dirty="0" smtClean="0"/>
              <a:t>19.2.1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Asi u všech projektů provést tzv. marketingový průzkum (cenový marketing - viz pravidla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Pouze u projektů </a:t>
            </a:r>
            <a:r>
              <a:rPr lang="cs-CZ" sz="2000" dirty="0" smtClean="0"/>
              <a:t>nad</a:t>
            </a:r>
            <a:r>
              <a:rPr lang="cs-CZ" sz="2000" dirty="0"/>
              <a:t> </a:t>
            </a:r>
            <a:r>
              <a:rPr lang="cs-CZ" sz="2000" dirty="0" smtClean="0"/>
              <a:t>2 mil. Kč</a:t>
            </a:r>
            <a:r>
              <a:rPr lang="cs-CZ" sz="2000" dirty="0" smtClean="0"/>
              <a:t> </a:t>
            </a:r>
            <a:r>
              <a:rPr lang="cs-CZ" sz="2000" dirty="0" smtClean="0"/>
              <a:t>– výběrové </a:t>
            </a:r>
            <a:r>
              <a:rPr lang="cs-CZ" sz="2000" dirty="0" smtClean="0"/>
              <a:t>řízení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Zakázka do 20 tis. bez DPH: je možný nákup přímo (max. do 100 tis. za projekt</a:t>
            </a:r>
            <a:r>
              <a:rPr lang="pl-PL" sz="2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Realizace projektu max. 24 měsíců od podpisu </a:t>
            </a:r>
            <a:r>
              <a:rPr lang="pl-PL" sz="2000" dirty="0" smtClean="0"/>
              <a:t>Dohody (12 měs. – zvýhodnění</a:t>
            </a:r>
            <a:r>
              <a:rPr lang="pl-PL" sz="2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Vázanost projektu na účel </a:t>
            </a:r>
            <a:r>
              <a:rPr lang="cs-CZ" sz="2000" dirty="0" smtClean="0"/>
              <a:t>(udržitelnost) - 5 </a:t>
            </a:r>
            <a:r>
              <a:rPr lang="cs-CZ" sz="2000" dirty="0"/>
              <a:t>let od převedení dotace na účet příjemce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D. </a:t>
            </a:r>
            <a:r>
              <a:rPr lang="pl-PL" sz="3000" b="1" cap="all" dirty="0">
                <a:solidFill>
                  <a:schemeClr val="accent1">
                    <a:lumMod val="50000"/>
                  </a:schemeClr>
                </a:solidFill>
              </a:rPr>
              <a:t>REALIZACE, VÝBĚR DODAVATELE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cap="all" dirty="0" smtClean="0"/>
              <a:t>Financování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cap="all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Realizaci </a:t>
            </a:r>
            <a:r>
              <a:rPr lang="cs-CZ" sz="2000" dirty="0"/>
              <a:t>projektu si žadatel zajišťuje z vlastních zdrojů, dotace je proplacena až po ukončení realizace (např. vydán kolaudační souhlas, změna v užívání stavby, stroje a technologie uvedeny do provozu, nová provozovna otevřena, apod. Vše musí být VŽDY před podáním </a:t>
            </a:r>
            <a:r>
              <a:rPr lang="cs-CZ" sz="2000" dirty="0" smtClean="0"/>
              <a:t>Žádosti </a:t>
            </a:r>
            <a:r>
              <a:rPr lang="cs-CZ" sz="2000" dirty="0"/>
              <a:t>o </a:t>
            </a:r>
            <a:r>
              <a:rPr lang="cs-CZ" sz="2000" dirty="0" smtClean="0"/>
              <a:t>platbu </a:t>
            </a:r>
            <a:r>
              <a:rPr lang="cs-CZ" sz="2000" dirty="0"/>
              <a:t>na SZIF uhrazeno dodavatelům/zhotovitelům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Úhrady </a:t>
            </a:r>
            <a:r>
              <a:rPr lang="cs-CZ" sz="2000" dirty="0"/>
              <a:t>jsou možné do 100 tis. za projekt hotovostně; bezhotovostně vždy pouze z vlastního účtu </a:t>
            </a:r>
            <a:r>
              <a:rPr lang="cs-CZ" sz="2000" dirty="0" smtClean="0"/>
              <a:t>žadatele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Maximální ceny staveb. prací jsou limitovány katalogem stavebních prací a materiálu ÚRS Praha a.s</a:t>
            </a:r>
            <a:r>
              <a:rPr lang="cs-CZ" sz="2000" dirty="0" smtClean="0"/>
              <a:t>. nebo RTS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Výdaje, ze kterých je stanovena dotace, vznikly (vystavení objednávky, uzavření smlouvy) nejdříve ke dni podání žádosti o dotaci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A. OBECNÉ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ÚDAJE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MAS </a:t>
            </a:r>
            <a:r>
              <a:rPr lang="cs-CZ" sz="2400" b="1" dirty="0"/>
              <a:t>– Místní akční skupina</a:t>
            </a:r>
          </a:p>
          <a:p>
            <a:pPr marL="0" indent="0">
              <a:buNone/>
            </a:pPr>
            <a:r>
              <a:rPr lang="cs-CZ" sz="2000" dirty="0"/>
              <a:t>Region HANÁ, </a:t>
            </a:r>
            <a:r>
              <a:rPr lang="cs-CZ" sz="2000" dirty="0" err="1"/>
              <a:t>z.s</a:t>
            </a:r>
            <a:r>
              <a:rPr lang="cs-CZ" sz="2000" dirty="0"/>
              <a:t>. = zapsaný spolek - MAS od roku 2003</a:t>
            </a:r>
          </a:p>
          <a:p>
            <a:pPr marL="0" indent="0">
              <a:buNone/>
            </a:pPr>
            <a:r>
              <a:rPr lang="cs-CZ" sz="2000" dirty="0"/>
              <a:t>Území 49 obcí na západ od Olomouce a Prostějova</a:t>
            </a:r>
          </a:p>
          <a:p>
            <a:pPr marL="0" indent="0">
              <a:buNone/>
            </a:pPr>
            <a:r>
              <a:rPr lang="cs-CZ" sz="2000" dirty="0"/>
              <a:t>Strategie CLLD – souhrnná strategie pro naše území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Programy pro realizaci CCLD:</a:t>
            </a:r>
          </a:p>
          <a:p>
            <a:pPr>
              <a:buFontTx/>
              <a:buChar char="-"/>
            </a:pPr>
            <a:r>
              <a:rPr lang="cs-CZ" sz="2000" dirty="0"/>
              <a:t>PRV (MZE, SZIF) – Program rozvoje venkova</a:t>
            </a:r>
          </a:p>
          <a:p>
            <a:pPr>
              <a:buFontTx/>
              <a:buChar char="-"/>
            </a:pPr>
            <a:r>
              <a:rPr lang="cs-CZ" sz="2000" dirty="0"/>
              <a:t>IROP (MMR, CRR) – Integrovaný regionální operační program</a:t>
            </a:r>
          </a:p>
          <a:p>
            <a:pPr>
              <a:buFontTx/>
              <a:buChar char="-"/>
            </a:pPr>
            <a:r>
              <a:rPr lang="cs-CZ" sz="2000" dirty="0"/>
              <a:t>OPZ (MPSV) – Operační program zaměstnanost</a:t>
            </a:r>
          </a:p>
          <a:p>
            <a:pPr>
              <a:buFontTx/>
              <a:buChar char="-"/>
            </a:pPr>
            <a:r>
              <a:rPr lang="cs-CZ" sz="2000" dirty="0"/>
              <a:t>OPŽP – Operační program životní prostředí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0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E. </a:t>
            </a:r>
            <a:r>
              <a:rPr lang="pl-PL" sz="3000" b="1" cap="all" dirty="0" smtClean="0">
                <a:solidFill>
                  <a:schemeClr val="accent1">
                    <a:lumMod val="50000"/>
                  </a:schemeClr>
                </a:solidFill>
              </a:rPr>
              <a:t>různé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699912"/>
            <a:ext cx="8748888" cy="6039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cap="all" dirty="0" smtClean="0"/>
              <a:t>Souhrn důležitých </a:t>
            </a:r>
            <a:r>
              <a:rPr lang="pl-PL" sz="2000" b="1" cap="all" dirty="0" smtClean="0"/>
              <a:t>dokumentů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cap="all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Pravidla pro opatření 19.2.1 </a:t>
            </a:r>
            <a:r>
              <a:rPr lang="cs-CZ" sz="2000" dirty="0" smtClean="0"/>
              <a:t>– </a:t>
            </a:r>
            <a:r>
              <a:rPr lang="cs-CZ" sz="2000" dirty="0" smtClean="0">
                <a:solidFill>
                  <a:srgbClr val="0070C0"/>
                </a:solidFill>
              </a:rPr>
              <a:t>na webu MAS, nejaktuálnější na szif.cz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Výzva - </a:t>
            </a:r>
            <a:r>
              <a:rPr lang="cs-CZ" sz="2000" dirty="0">
                <a:solidFill>
                  <a:srgbClr val="0070C0"/>
                </a:solidFill>
              </a:rPr>
              <a:t>na webu </a:t>
            </a:r>
            <a:r>
              <a:rPr lang="cs-CZ" sz="2000" dirty="0" smtClean="0">
                <a:solidFill>
                  <a:srgbClr val="0070C0"/>
                </a:solidFill>
              </a:rPr>
              <a:t>MAS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err="1" smtClean="0"/>
              <a:t>Fiche</a:t>
            </a:r>
            <a:r>
              <a:rPr lang="cs-CZ" sz="2000" dirty="0" smtClean="0"/>
              <a:t> </a:t>
            </a:r>
            <a:r>
              <a:rPr lang="cs-CZ" sz="2000" dirty="0"/>
              <a:t>- </a:t>
            </a:r>
            <a:r>
              <a:rPr lang="cs-CZ" sz="2000" dirty="0">
                <a:solidFill>
                  <a:srgbClr val="0070C0"/>
                </a:solidFill>
              </a:rPr>
              <a:t>na webu </a:t>
            </a:r>
            <a:r>
              <a:rPr lang="cs-CZ" sz="2000" dirty="0" smtClean="0">
                <a:solidFill>
                  <a:srgbClr val="0070C0"/>
                </a:solidFill>
              </a:rPr>
              <a:t>MAS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Informace </a:t>
            </a:r>
            <a:r>
              <a:rPr lang="cs-CZ" sz="2000" dirty="0"/>
              <a:t>k </a:t>
            </a:r>
            <a:r>
              <a:rPr lang="cs-CZ" sz="2000" dirty="0" smtClean="0"/>
              <a:t>práci s Portálem farmáře – příručka - </a:t>
            </a:r>
            <a:r>
              <a:rPr lang="cs-CZ" sz="2000" dirty="0" smtClean="0">
                <a:solidFill>
                  <a:srgbClr val="0070C0"/>
                </a:solidFill>
              </a:rPr>
              <a:t>na </a:t>
            </a:r>
            <a:r>
              <a:rPr lang="cs-CZ" sz="2000" dirty="0">
                <a:solidFill>
                  <a:srgbClr val="0070C0"/>
                </a:solidFill>
              </a:rPr>
              <a:t>webu MAS nebo na </a:t>
            </a:r>
            <a:r>
              <a:rPr lang="cs-CZ" sz="2000" dirty="0" smtClean="0">
                <a:solidFill>
                  <a:srgbClr val="0070C0"/>
                </a:solidFill>
              </a:rPr>
              <a:t>SZIF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Žádost </a:t>
            </a:r>
            <a:r>
              <a:rPr lang="cs-CZ" sz="2000" dirty="0"/>
              <a:t>o přístup do Portálu </a:t>
            </a:r>
            <a:r>
              <a:rPr lang="cs-CZ" sz="2000" dirty="0" smtClean="0"/>
              <a:t>farmáře </a:t>
            </a:r>
            <a:r>
              <a:rPr lang="cs-CZ" sz="2000" dirty="0"/>
              <a:t>- </a:t>
            </a:r>
            <a:r>
              <a:rPr lang="cs-CZ" sz="2000" dirty="0">
                <a:solidFill>
                  <a:srgbClr val="0070C0"/>
                </a:solidFill>
              </a:rPr>
              <a:t>na webu </a:t>
            </a:r>
            <a:r>
              <a:rPr lang="cs-CZ" sz="2000" dirty="0" smtClean="0">
                <a:solidFill>
                  <a:srgbClr val="0070C0"/>
                </a:solidFill>
              </a:rPr>
              <a:t>MAS nebo na </a:t>
            </a:r>
            <a:r>
              <a:rPr lang="cs-CZ" sz="2000" dirty="0" smtClean="0">
                <a:solidFill>
                  <a:srgbClr val="0070C0"/>
                </a:solidFill>
              </a:rPr>
              <a:t>SZIF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Vygenerovaný formulář žádosti </a:t>
            </a:r>
            <a:r>
              <a:rPr lang="cs-CZ" sz="2000" dirty="0" smtClean="0">
                <a:solidFill>
                  <a:srgbClr val="0070C0"/>
                </a:solidFill>
              </a:rPr>
              <a:t>– každý žadatel sám z Portálu </a:t>
            </a:r>
            <a:r>
              <a:rPr lang="cs-CZ" sz="2000" dirty="0" smtClean="0">
                <a:solidFill>
                  <a:srgbClr val="0070C0"/>
                </a:solidFill>
              </a:rPr>
              <a:t>farmáře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Příručka </a:t>
            </a:r>
            <a:r>
              <a:rPr lang="cs-CZ" sz="2000" dirty="0"/>
              <a:t>pro zadávání veřejných </a:t>
            </a:r>
            <a:r>
              <a:rPr lang="cs-CZ" sz="2000" dirty="0" smtClean="0"/>
              <a:t>zakázek - </a:t>
            </a:r>
            <a:r>
              <a:rPr lang="cs-CZ" sz="2000" dirty="0">
                <a:solidFill>
                  <a:srgbClr val="0070C0"/>
                </a:solidFill>
              </a:rPr>
              <a:t>na webu MAS nebo na </a:t>
            </a:r>
            <a:r>
              <a:rPr lang="cs-CZ" sz="2000" dirty="0" smtClean="0">
                <a:solidFill>
                  <a:srgbClr val="0070C0"/>
                </a:solidFill>
              </a:rPr>
              <a:t>SZIF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Pro </a:t>
            </a:r>
            <a:r>
              <a:rPr lang="cs-CZ" sz="2000" dirty="0"/>
              <a:t>úspěšné žadatele uděláme po výběru (cca srpen/září) další informační seminář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cs-CZ" sz="3500" dirty="0"/>
              <a:t>Děkujeme za pozornost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Ing. Jaroslav Brzák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hlavní manažer MAS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Tel: 605 174 701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jarek.brzak@regionhana.cz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Konzultace: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Ing. Hana </a:t>
            </a:r>
            <a:r>
              <a:rPr lang="cs-CZ" sz="2400" dirty="0" err="1"/>
              <a:t>Zacpálková</a:t>
            </a:r>
            <a:endParaRPr lang="cs-CZ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Manažerka pro realizaci CLLD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Tel.: +420 776 586 522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hana.zacpalkova@regionhana.cz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region.hana@regionhana.cz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CC"/>
                </a:solidFill>
              </a:rPr>
              <a:t>www.regionhana.cz</a:t>
            </a:r>
          </a:p>
        </p:txBody>
      </p:sp>
      <p:pic>
        <p:nvPicPr>
          <p:cNvPr id="4" name="Obrázek 3" descr="logo malé  2.JPG">
            <a:extLst>
              <a:ext uri="{FF2B5EF4-FFF2-40B4-BE49-F238E27FC236}">
                <a16:creationId xmlns:a16="http://schemas.microsoft.com/office/drawing/2014/main" id="{41BD8D4C-0C4E-4034-AA48-07D25FCA91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0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99156" y="570678"/>
            <a:ext cx="7818508" cy="474133"/>
          </a:xfrm>
        </p:spPr>
        <p:txBody>
          <a:bodyPr>
            <a:normAutofit/>
          </a:bodyPr>
          <a:lstStyle/>
          <a:p>
            <a:r>
              <a:rPr lang="cs-CZ" sz="2400" b="1" kern="1200" dirty="0" smtClean="0">
                <a:latin typeface="+mn-lt"/>
              </a:rPr>
              <a:t>Území MAS Region HANÁ</a:t>
            </a:r>
            <a:endParaRPr lang="cs-CZ" sz="2400" b="1" noProof="0" dirty="0">
              <a:latin typeface="+mn-lt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099997" y="1484243"/>
            <a:ext cx="7381393" cy="4595123"/>
            <a:chOff x="5105400" y="0"/>
            <a:chExt cx="4038600" cy="2554288"/>
          </a:xfrm>
        </p:grpSpPr>
        <p:pic>
          <p:nvPicPr>
            <p:cNvPr id="4" name="Picture 6" descr="celarepublika1 copy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105400" y="0"/>
              <a:ext cx="4038600" cy="2554288"/>
            </a:xfrm>
            <a:prstGeom prst="rect">
              <a:avLst/>
            </a:prstGeom>
            <a:noFill/>
          </p:spPr>
        </p:pic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7885113" y="1484313"/>
              <a:ext cx="215900" cy="2159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8" name="Obrázek 7" descr="logo malé  2.JPG">
            <a:extLst>
              <a:ext uri="{FF2B5EF4-FFF2-40B4-BE49-F238E27FC236}">
                <a16:creationId xmlns:a16="http://schemas.microsoft.com/office/drawing/2014/main" id="{14840496-FED3-40D8-8CD9-6D77DD8502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99156" y="169333"/>
            <a:ext cx="8216194" cy="34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cap="all" smtClean="0">
                <a:solidFill>
                  <a:schemeClr val="accent1">
                    <a:lumMod val="50000"/>
                  </a:schemeClr>
                </a:solidFill>
              </a:rPr>
              <a:t>A. OBECNÉ ÚDAJE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07b_mikroregiony_ob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156" y="1044811"/>
            <a:ext cx="8551119" cy="5680446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noProof="0" dirty="0"/>
          </a:p>
        </p:txBody>
      </p:sp>
      <p:pic>
        <p:nvPicPr>
          <p:cNvPr id="7" name="Obrázek 6" descr="logo malé  2.JPG">
            <a:extLst>
              <a:ext uri="{FF2B5EF4-FFF2-40B4-BE49-F238E27FC236}">
                <a16:creationId xmlns:a16="http://schemas.microsoft.com/office/drawing/2014/main" id="{2591BF1C-FD6B-4BE9-A3FE-F7B241858E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99156" y="570678"/>
            <a:ext cx="7818508" cy="474133"/>
          </a:xfrm>
        </p:spPr>
        <p:txBody>
          <a:bodyPr>
            <a:normAutofit/>
          </a:bodyPr>
          <a:lstStyle/>
          <a:p>
            <a:r>
              <a:rPr lang="cs-CZ" sz="2400" b="1" kern="1200" dirty="0" smtClean="0">
                <a:latin typeface="+mn-lt"/>
              </a:rPr>
              <a:t>Území MAS Region HANÁ</a:t>
            </a:r>
            <a:endParaRPr lang="cs-CZ" sz="2400" b="1" noProof="0" dirty="0">
              <a:latin typeface="+mn-lt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9156" y="169333"/>
            <a:ext cx="8216194" cy="34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cap="all" smtClean="0">
                <a:solidFill>
                  <a:schemeClr val="accent1">
                    <a:lumMod val="50000"/>
                  </a:schemeClr>
                </a:solidFill>
              </a:rPr>
              <a:t>A. OBECNÉ ÚDAJE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00553" y="4159955"/>
            <a:ext cx="12530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 smtClean="0"/>
              <a:t>Přemyslovice</a:t>
            </a: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15031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A. OBECNÉ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CO?</a:t>
            </a:r>
            <a:endParaRPr lang="pl-PL" sz="2000" dirty="0"/>
          </a:p>
          <a:p>
            <a:pPr>
              <a:buFontTx/>
              <a:buChar char="-"/>
            </a:pPr>
            <a:r>
              <a:rPr lang="cs-CZ" sz="2400" dirty="0" smtClean="0"/>
              <a:t>podpora projektů v rámci programového rámce PRV (programu rozvoje venkova)</a:t>
            </a:r>
          </a:p>
          <a:p>
            <a:pPr>
              <a:buFontTx/>
              <a:buChar char="-"/>
            </a:pPr>
            <a:r>
              <a:rPr lang="cs-CZ" sz="2400" dirty="0" smtClean="0"/>
              <a:t>financováno s přispěním fondů EU prostřednictvím MZE (ministerstvo zemědělství)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administruje </a:t>
            </a:r>
            <a:r>
              <a:rPr lang="cs-CZ" sz="2400" dirty="0"/>
              <a:t>SZIF (Státní zemědělský intervenční fond)</a:t>
            </a:r>
          </a:p>
          <a:p>
            <a:pPr>
              <a:buFontTx/>
              <a:buChar char="-"/>
            </a:pPr>
            <a:r>
              <a:rPr lang="cs-CZ" sz="2400" dirty="0" smtClean="0"/>
              <a:t>v rámci schválené strategie MAS - Regionu HANÁ (strategie CLLD)</a:t>
            </a:r>
          </a:p>
          <a:p>
            <a:pPr>
              <a:buFontTx/>
              <a:buChar char="-"/>
            </a:pPr>
            <a:r>
              <a:rPr lang="cs-CZ" sz="2400" dirty="0" smtClean="0"/>
              <a:t>nová </a:t>
            </a:r>
            <a:r>
              <a:rPr lang="cs-CZ" sz="2400" dirty="0" err="1" smtClean="0"/>
              <a:t>Fiche</a:t>
            </a:r>
            <a:r>
              <a:rPr lang="cs-CZ" sz="2400" dirty="0" smtClean="0"/>
              <a:t> č. </a:t>
            </a:r>
            <a:r>
              <a:rPr lang="cs-CZ" sz="2400" dirty="0"/>
              <a:t>7 - Kulturní a spolková </a:t>
            </a:r>
            <a:r>
              <a:rPr lang="cs-CZ" sz="2400" dirty="0" smtClean="0"/>
              <a:t>zařízení</a:t>
            </a:r>
          </a:p>
          <a:p>
            <a:pPr>
              <a:buFontTx/>
              <a:buChar char="-"/>
            </a:pPr>
            <a:r>
              <a:rPr lang="cs-CZ" sz="2400" dirty="0" err="1"/>
              <a:t>Fiche</a:t>
            </a:r>
            <a:r>
              <a:rPr lang="cs-CZ" sz="2400" dirty="0"/>
              <a:t> je zaměřena na podporu základních služeb a obnovy vesnic ve venkovských </a:t>
            </a:r>
            <a:r>
              <a:rPr lang="cs-CZ" sz="2400" dirty="0" smtClean="0"/>
              <a:t>oblastech</a:t>
            </a:r>
          </a:p>
          <a:p>
            <a:pPr>
              <a:buFontTx/>
              <a:buChar char="-"/>
            </a:pPr>
            <a:r>
              <a:rPr lang="cs-CZ" sz="2400" b="1" dirty="0"/>
              <a:t>Podpora zahrnuje investice do staveb a vybavení pro kulturní a spolkovou činnost (obecní, kulturní, spolkové a víceúčelové domy, společenské, koncertní a divadelní sály, kina, klubovny, sokolovny a orlovny) včetně obecních </a:t>
            </a:r>
            <a:r>
              <a:rPr lang="cs-CZ" sz="2400" b="1" dirty="0" smtClean="0"/>
              <a:t>knihoven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A. OBECNÉ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PRO KOHO</a:t>
            </a:r>
            <a:r>
              <a:rPr lang="pl-PL" sz="24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400" dirty="0" smtClean="0"/>
              <a:t>obec </a:t>
            </a:r>
            <a:r>
              <a:rPr lang="pl-PL" sz="2400" dirty="0"/>
              <a:t>nebo svazek </a:t>
            </a:r>
            <a:r>
              <a:rPr lang="pl-PL" sz="2400" dirty="0" smtClean="0"/>
              <a:t>obcí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400" dirty="0" smtClean="0"/>
              <a:t>příspěvková </a:t>
            </a:r>
            <a:r>
              <a:rPr lang="pl-PL" sz="2400" dirty="0"/>
              <a:t>organizace zřízená obcí nebo svazkem </a:t>
            </a:r>
            <a:r>
              <a:rPr lang="pl-PL" sz="2400" dirty="0" smtClean="0"/>
              <a:t>obcí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400" dirty="0" smtClean="0"/>
              <a:t>nestátní </a:t>
            </a:r>
            <a:r>
              <a:rPr lang="pl-PL" sz="2400" dirty="0"/>
              <a:t>neziskové organizace (spolek, ústav, o.p.s</a:t>
            </a:r>
            <a:r>
              <a:rPr lang="pl-PL" sz="2400" dirty="0" smtClean="0"/>
              <a:t>.)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400" dirty="0" smtClean="0"/>
              <a:t>registrované </a:t>
            </a:r>
            <a:r>
              <a:rPr lang="pl-PL" sz="2400" dirty="0"/>
              <a:t>církve a náboženské společnosti a evidované (církevní) právnické </a:t>
            </a:r>
            <a:r>
              <a:rPr lang="pl-PL" sz="2400" dirty="0" smtClean="0"/>
              <a:t>osoby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400" dirty="0" smtClean="0"/>
              <a:t>projekty pouze na území MAS region HANÁ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5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A. OBECNÉ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KDY</a:t>
            </a:r>
            <a:r>
              <a:rPr lang="pl-PL" sz="24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Zahájení </a:t>
            </a:r>
            <a:r>
              <a:rPr lang="pl-PL" sz="2000" dirty="0" smtClean="0"/>
              <a:t>– vyhlášení výzvy – </a:t>
            </a:r>
            <a:r>
              <a:rPr lang="pl-PL" sz="2000" dirty="0" smtClean="0"/>
              <a:t>5.6.2020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Ukončení příjmu žádostí – </a:t>
            </a:r>
            <a:r>
              <a:rPr lang="pl-PL" sz="2000" b="1" dirty="0" smtClean="0"/>
              <a:t>31.7.2020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Výběr žádostí na MAS – srpen </a:t>
            </a:r>
            <a:r>
              <a:rPr lang="pl-PL" sz="2000" dirty="0" smtClean="0"/>
              <a:t>2020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Předání (registrace) žádostí na SZIF – do 18. 9. </a:t>
            </a:r>
            <a:r>
              <a:rPr lang="pl-PL" sz="2000" dirty="0" smtClean="0"/>
              <a:t>2020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Vydání právního aktu (podpis dohody o poskytnutí dotace) – cca do 31. 12. </a:t>
            </a:r>
            <a:r>
              <a:rPr lang="pl-PL" sz="2000" dirty="0" smtClean="0"/>
              <a:t>2020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Dokončení projektu a podání ŽOP – žádosti o proplacení – dle ŽOD, nejlépe do 1 roku od dohody.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výdaje</a:t>
            </a:r>
            <a:r>
              <a:rPr lang="pl-PL" sz="2000" dirty="0"/>
              <a:t>, ze kterých je stanovena dotace, </a:t>
            </a:r>
            <a:r>
              <a:rPr lang="pl-PL" sz="2000" dirty="0" smtClean="0"/>
              <a:t>vznikly </a:t>
            </a:r>
            <a:r>
              <a:rPr lang="pl-PL" sz="2000" dirty="0"/>
              <a:t>nejdříve ke dni podání Žádosti o dotaci na MAS a byly skutečně uhrazeny nejpozději do data předložení Žádosti o platbu na MAS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A. OBECNÉ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 smtClean="0"/>
              <a:t>KOLIK?</a:t>
            </a:r>
            <a:endParaRPr lang="pl-PL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přímá </a:t>
            </a:r>
            <a:r>
              <a:rPr lang="pl-PL" sz="2000" dirty="0"/>
              <a:t>nevratná dotace na vynaložené způsobilé </a:t>
            </a:r>
            <a:r>
              <a:rPr lang="pl-PL" sz="2000" dirty="0" smtClean="0"/>
              <a:t>výdaje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minimální výše </a:t>
            </a:r>
            <a:r>
              <a:rPr lang="pl-PL" sz="2000" dirty="0"/>
              <a:t>způsobilých </a:t>
            </a:r>
            <a:r>
              <a:rPr lang="pl-PL" sz="2000" dirty="0" smtClean="0"/>
              <a:t>výdajů – 50 000 Kč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maximální výše dotace – 250 000 Kč (5 mil. způsobilé výdaje)</a:t>
            </a: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80 </a:t>
            </a:r>
            <a:r>
              <a:rPr lang="pl-PL" sz="2000" dirty="0"/>
              <a:t>% výdajů, ze kterých je stanovena </a:t>
            </a:r>
            <a:r>
              <a:rPr lang="pl-PL" sz="2000" dirty="0" smtClean="0"/>
              <a:t>dotace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Podpora </a:t>
            </a:r>
            <a:r>
              <a:rPr lang="pl-PL" sz="2000" dirty="0"/>
              <a:t>je poskytována v režimu de </a:t>
            </a:r>
            <a:r>
              <a:rPr lang="pl-PL" sz="2000" dirty="0" smtClean="0"/>
              <a:t>minimis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2000" dirty="0"/>
              <a:t>Celková alokace na výzvu: 18 429 174,- Kč</a:t>
            </a:r>
            <a:endParaRPr lang="pl-PL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2449</Words>
  <Application>Microsoft Office PowerPoint</Application>
  <PresentationFormat>Předvádění na obrazovce (4:3)</PresentationFormat>
  <Paragraphs>353</Paragraphs>
  <Slides>31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Dotační program  Program rozvoje venkova v rámci  strategie komunitně vedeného rozvoje (CLLD)</vt:lpstr>
      <vt:lpstr>Obsah prezentace</vt:lpstr>
      <vt:lpstr>A. OBECNÉ ÚDAJE</vt:lpstr>
      <vt:lpstr>Území MAS Region HANÁ</vt:lpstr>
      <vt:lpstr>Území MAS Region HANÁ</vt:lpstr>
      <vt:lpstr>A. OBECNÉ ÚDAJE</vt:lpstr>
      <vt:lpstr>A. OBECNÉ ÚDAJE</vt:lpstr>
      <vt:lpstr>A. OBECNÉ ÚDAJE</vt:lpstr>
      <vt:lpstr>A. OBECNÉ ÚDAJE</vt:lpstr>
      <vt:lpstr>B. výzva, podmínky</vt:lpstr>
      <vt:lpstr>B. výzva, podmínky</vt:lpstr>
      <vt:lpstr>B. výzva, podmínky</vt:lpstr>
      <vt:lpstr>B. výzva, podmínky</vt:lpstr>
      <vt:lpstr>B. výzva, podmínky</vt:lpstr>
      <vt:lpstr>B. výzva, podmínky</vt:lpstr>
      <vt:lpstr>B. výzva, podmínky</vt:lpstr>
      <vt:lpstr>B. výzva, podmínky</vt:lpstr>
      <vt:lpstr>B. výzva, podmínky</vt:lpstr>
      <vt:lpstr>C. JAK PŘIPRAVIT A PODAT ŽÁDOST</vt:lpstr>
      <vt:lpstr>C. JAK PŘIPRAVIT A PODAT ŽÁDOST</vt:lpstr>
      <vt:lpstr>C. JAK PŘIPRAVIT A PODAT ŽÁDOST</vt:lpstr>
      <vt:lpstr>C. JAK PŘIPRAVIT A PODAT ŽÁDOST</vt:lpstr>
      <vt:lpstr>C. JAK PŘIPRAVIT A PODAT ŽÁDOST</vt:lpstr>
      <vt:lpstr>C. JAK PŘIPRAVIT A PODAT ŽÁDOST</vt:lpstr>
      <vt:lpstr>C. JAK PŘIPRAVIT A PODAT ŽÁDOST</vt:lpstr>
      <vt:lpstr>C. JAK PŘIPRAVIT A PODAT ŽÁDOST</vt:lpstr>
      <vt:lpstr>C. JAK PŘIPRAVIT A PODAT ŽÁDOST</vt:lpstr>
      <vt:lpstr>D. REALIZACE, VÝBĚR DODAVATELE</vt:lpstr>
      <vt:lpstr>D. REALIZACE, VÝBĚR DODAVATELE</vt:lpstr>
      <vt:lpstr>E. různé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Hanka</cp:lastModifiedBy>
  <cp:revision>87</cp:revision>
  <cp:lastPrinted>2019-02-14T11:41:04Z</cp:lastPrinted>
  <dcterms:created xsi:type="dcterms:W3CDTF">2017-07-18T08:14:07Z</dcterms:created>
  <dcterms:modified xsi:type="dcterms:W3CDTF">2020-06-04T08:10:56Z</dcterms:modified>
</cp:coreProperties>
</file>